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notesMasterIdLst>
    <p:notesMasterId r:id="rId15"/>
  </p:notesMasterIdLst>
  <p:sldIdLst>
    <p:sldId id="265" r:id="rId2"/>
    <p:sldId id="268" r:id="rId3"/>
    <p:sldId id="278" r:id="rId4"/>
    <p:sldId id="273" r:id="rId5"/>
    <p:sldId id="263" r:id="rId6"/>
    <p:sldId id="259" r:id="rId7"/>
    <p:sldId id="282" r:id="rId8"/>
    <p:sldId id="269" r:id="rId9"/>
    <p:sldId id="260" r:id="rId10"/>
    <p:sldId id="275" r:id="rId11"/>
    <p:sldId id="266" r:id="rId12"/>
    <p:sldId id="279"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291" autoAdjust="0"/>
  </p:normalViewPr>
  <p:slideViewPr>
    <p:cSldViewPr snapToGrid="0">
      <p:cViewPr varScale="1">
        <p:scale>
          <a:sx n="69" d="100"/>
          <a:sy n="69" d="100"/>
        </p:scale>
        <p:origin x="4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enep\AppData\Local\Temp\nationalinvestmentreturn30yr-20200603.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sz="1400" b="0" i="0" u="none" strike="noStrike" baseline="0" dirty="0"/>
              <a:t>Rolling 30-year Investment Return for State and Local Pensions, 1992-2019 </a:t>
            </a:r>
          </a:p>
          <a:p>
            <a:pPr>
              <a:defRPr/>
            </a:pPr>
            <a:r>
              <a:rPr lang="en-NZ" sz="1050" b="0" i="0" u="none" strike="noStrike" baseline="0" dirty="0">
                <a:solidFill>
                  <a:schemeClr val="tx1"/>
                </a:solidFill>
              </a:rPr>
              <a:t>(CRR, 2019)</a:t>
            </a:r>
            <a:endParaRPr lang="en-NZ" sz="105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'nationalinvestmentreturn30yr-20'!$B$1</c:f>
              <c:strCache>
                <c:ptCount val="1"/>
                <c:pt idx="0">
                  <c:v>30-yr return</c:v>
                </c:pt>
              </c:strCache>
            </c:strRef>
          </c:tx>
          <c:spPr>
            <a:ln w="28575" cap="rnd">
              <a:solidFill>
                <a:schemeClr val="accent1"/>
              </a:solidFill>
              <a:round/>
            </a:ln>
            <a:effectLst/>
          </c:spPr>
          <c:marker>
            <c:symbol val="none"/>
          </c:marker>
          <c:cat>
            <c:numRef>
              <c:f>'nationalinvestmentreturn30yr-20'!$A$2:$A$29</c:f>
              <c:numCache>
                <c:formatCode>General</c:formatCode>
                <c:ptCount val="28"/>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numCache>
            </c:numRef>
          </c:cat>
          <c:val>
            <c:numRef>
              <c:f>'nationalinvestmentreturn30yr-20'!$B$2:$B$29</c:f>
              <c:numCache>
                <c:formatCode>General</c:formatCode>
                <c:ptCount val="28"/>
                <c:pt idx="0">
                  <c:v>7.1</c:v>
                </c:pt>
                <c:pt idx="1">
                  <c:v>7.1550000000000002</c:v>
                </c:pt>
                <c:pt idx="2">
                  <c:v>7.415</c:v>
                </c:pt>
                <c:pt idx="3">
                  <c:v>7.6639999999999997</c:v>
                </c:pt>
                <c:pt idx="4">
                  <c:v>8.016</c:v>
                </c:pt>
                <c:pt idx="5">
                  <c:v>8.4209999999999994</c:v>
                </c:pt>
                <c:pt idx="6">
                  <c:v>8.8780000000000001</c:v>
                </c:pt>
                <c:pt idx="7">
                  <c:v>9.1359999999999992</c:v>
                </c:pt>
                <c:pt idx="8">
                  <c:v>9.5</c:v>
                </c:pt>
                <c:pt idx="9">
                  <c:v>9.3960000000000008</c:v>
                </c:pt>
                <c:pt idx="10">
                  <c:v>9.3209999999999997</c:v>
                </c:pt>
                <c:pt idx="11">
                  <c:v>9.2029999999999994</c:v>
                </c:pt>
                <c:pt idx="12">
                  <c:v>9.6189999999999998</c:v>
                </c:pt>
                <c:pt idx="13">
                  <c:v>9.7739999999999991</c:v>
                </c:pt>
                <c:pt idx="14">
                  <c:v>9.9339999999999993</c:v>
                </c:pt>
                <c:pt idx="15">
                  <c:v>10.347</c:v>
                </c:pt>
                <c:pt idx="16">
                  <c:v>9.9260000000000002</c:v>
                </c:pt>
                <c:pt idx="17">
                  <c:v>8.8330000000000002</c:v>
                </c:pt>
                <c:pt idx="18">
                  <c:v>9.0280000000000005</c:v>
                </c:pt>
                <c:pt idx="19">
                  <c:v>9.3699999999999992</c:v>
                </c:pt>
                <c:pt idx="20">
                  <c:v>9.1129999999999995</c:v>
                </c:pt>
                <c:pt idx="21">
                  <c:v>9.0459999999999994</c:v>
                </c:pt>
                <c:pt idx="22">
                  <c:v>9.3130000000000006</c:v>
                </c:pt>
                <c:pt idx="23">
                  <c:v>9.1150000000000002</c:v>
                </c:pt>
                <c:pt idx="24">
                  <c:v>8.6859999999999999</c:v>
                </c:pt>
                <c:pt idx="25">
                  <c:v>8.5670000000000002</c:v>
                </c:pt>
                <c:pt idx="26">
                  <c:v>8.6530000000000005</c:v>
                </c:pt>
                <c:pt idx="27">
                  <c:v>8.548</c:v>
                </c:pt>
              </c:numCache>
            </c:numRef>
          </c:val>
          <c:smooth val="0"/>
          <c:extLst>
            <c:ext xmlns:c16="http://schemas.microsoft.com/office/drawing/2014/chart" uri="{C3380CC4-5D6E-409C-BE32-E72D297353CC}">
              <c16:uniqueId val="{00000000-7D98-456E-9344-F9DF6A3069BA}"/>
            </c:ext>
          </c:extLst>
        </c:ser>
        <c:ser>
          <c:idx val="1"/>
          <c:order val="1"/>
          <c:tx>
            <c:strRef>
              <c:f>'nationalinvestmentreturn30yr-20'!$C$1</c:f>
              <c:strCache>
                <c:ptCount val="1"/>
                <c:pt idx="0">
                  <c:v>Assumed Return</c:v>
                </c:pt>
              </c:strCache>
            </c:strRef>
          </c:tx>
          <c:spPr>
            <a:ln w="28575" cap="rnd">
              <a:solidFill>
                <a:schemeClr val="accent2"/>
              </a:solidFill>
              <a:round/>
            </a:ln>
            <a:effectLst/>
          </c:spPr>
          <c:marker>
            <c:symbol val="none"/>
          </c:marker>
          <c:cat>
            <c:numRef>
              <c:f>'nationalinvestmentreturn30yr-20'!$A$2:$A$29</c:f>
              <c:numCache>
                <c:formatCode>General</c:formatCode>
                <c:ptCount val="28"/>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pt idx="26">
                  <c:v>2018</c:v>
                </c:pt>
                <c:pt idx="27">
                  <c:v>2019</c:v>
                </c:pt>
              </c:numCache>
            </c:numRef>
          </c:cat>
          <c:val>
            <c:numRef>
              <c:f>'nationalinvestmentreturn30yr-20'!$C$2:$C$29</c:f>
              <c:numCache>
                <c:formatCode>General</c:formatCode>
                <c:ptCount val="28"/>
                <c:pt idx="0">
                  <c:v>8.2159999999999993</c:v>
                </c:pt>
                <c:pt idx="1">
                  <c:v>8.2050000000000001</c:v>
                </c:pt>
                <c:pt idx="2">
                  <c:v>8.1950000000000003</c:v>
                </c:pt>
                <c:pt idx="3">
                  <c:v>8.17</c:v>
                </c:pt>
                <c:pt idx="4">
                  <c:v>8.1460000000000008</c:v>
                </c:pt>
                <c:pt idx="5">
                  <c:v>8.1460000000000008</c:v>
                </c:pt>
                <c:pt idx="6">
                  <c:v>8.1460000000000008</c:v>
                </c:pt>
                <c:pt idx="7">
                  <c:v>8.1059999999999999</c:v>
                </c:pt>
                <c:pt idx="8">
                  <c:v>8.0660000000000007</c:v>
                </c:pt>
                <c:pt idx="9">
                  <c:v>8.0440000000000005</c:v>
                </c:pt>
                <c:pt idx="10">
                  <c:v>8.02</c:v>
                </c:pt>
                <c:pt idx="11">
                  <c:v>7.9740000000000002</c:v>
                </c:pt>
                <c:pt idx="12">
                  <c:v>7.9370000000000003</c:v>
                </c:pt>
                <c:pt idx="13">
                  <c:v>7.9340000000000002</c:v>
                </c:pt>
                <c:pt idx="14">
                  <c:v>7.9210000000000003</c:v>
                </c:pt>
                <c:pt idx="15">
                  <c:v>7.9160000000000004</c:v>
                </c:pt>
                <c:pt idx="16">
                  <c:v>7.9</c:v>
                </c:pt>
                <c:pt idx="17">
                  <c:v>7.8819999999999997</c:v>
                </c:pt>
                <c:pt idx="18">
                  <c:v>7.8010000000000002</c:v>
                </c:pt>
                <c:pt idx="19">
                  <c:v>7.6849999999999996</c:v>
                </c:pt>
                <c:pt idx="20">
                  <c:v>7.6520000000000001</c:v>
                </c:pt>
                <c:pt idx="21">
                  <c:v>7.6340000000000003</c:v>
                </c:pt>
                <c:pt idx="22">
                  <c:v>7.6159999999999997</c:v>
                </c:pt>
                <c:pt idx="23">
                  <c:v>7.5709999999999997</c:v>
                </c:pt>
                <c:pt idx="24">
                  <c:v>7.4969999999999999</c:v>
                </c:pt>
                <c:pt idx="25">
                  <c:v>7.3940000000000001</c:v>
                </c:pt>
                <c:pt idx="26">
                  <c:v>7.2539999999999996</c:v>
                </c:pt>
                <c:pt idx="27">
                  <c:v>7.22</c:v>
                </c:pt>
              </c:numCache>
            </c:numRef>
          </c:val>
          <c:smooth val="0"/>
          <c:extLst>
            <c:ext xmlns:c16="http://schemas.microsoft.com/office/drawing/2014/chart" uri="{C3380CC4-5D6E-409C-BE32-E72D297353CC}">
              <c16:uniqueId val="{00000001-7D98-456E-9344-F9DF6A3069BA}"/>
            </c:ext>
          </c:extLst>
        </c:ser>
        <c:dLbls>
          <c:showLegendKey val="0"/>
          <c:showVal val="0"/>
          <c:showCatName val="0"/>
          <c:showSerName val="0"/>
          <c:showPercent val="0"/>
          <c:showBubbleSize val="0"/>
        </c:dLbls>
        <c:smooth val="0"/>
        <c:axId val="240695135"/>
        <c:axId val="236702895"/>
      </c:lineChart>
      <c:catAx>
        <c:axId val="240695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702895"/>
        <c:crosses val="autoZero"/>
        <c:auto val="1"/>
        <c:lblAlgn val="ctr"/>
        <c:lblOffset val="100"/>
        <c:noMultiLvlLbl val="0"/>
      </c:catAx>
      <c:valAx>
        <c:axId val="2367028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695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EFBD5-63F5-4556-B3D6-B2891030CCDC}" type="datetimeFigureOut">
              <a:rPr lang="en-US" smtClean="0"/>
              <a:t>20-Jun-20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08771-9DF1-4A84-A5ED-9C1943543B17}" type="slidenum">
              <a:rPr lang="en-US" smtClean="0"/>
              <a:t>‹#›</a:t>
            </a:fld>
            <a:endParaRPr lang="en-US"/>
          </a:p>
        </p:txBody>
      </p:sp>
    </p:spTree>
    <p:extLst>
      <p:ext uri="{BB962C8B-B14F-4D97-AF65-F5344CB8AC3E}">
        <p14:creationId xmlns:p14="http://schemas.microsoft.com/office/powerpoint/2010/main" val="428338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08771-9DF1-4A84-A5ED-9C1943543B17}" type="slidenum">
              <a:rPr lang="en-US" smtClean="0"/>
              <a:t>4</a:t>
            </a:fld>
            <a:endParaRPr lang="en-US"/>
          </a:p>
        </p:txBody>
      </p:sp>
    </p:spTree>
    <p:extLst>
      <p:ext uri="{BB962C8B-B14F-4D97-AF65-F5344CB8AC3E}">
        <p14:creationId xmlns:p14="http://schemas.microsoft.com/office/powerpoint/2010/main" val="370085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by laying a quick baseline of knowledge. For the remainder of the brief, when I refer to a pension, I am specifically referring to a Defined Benefit Pension (DBP). According to the U.S. department of Labor, a DBP provides a monthly amount of pay to a retired worker for the remainder of their life. Those payments come from pension plans which are typically funded by the retiree’s employer, but may have been additionally funded by the worker. Money contributed to pension funds is typically invested in bonds, stocks, real estate, alternatives, and private equity. Some of those investments are riskier than others, and in an ideal world pension, fund managers stick with the less risky investment.  </a:t>
            </a:r>
          </a:p>
          <a:p>
            <a:endParaRPr lang="en-US" dirty="0"/>
          </a:p>
          <a:p>
            <a:r>
              <a:rPr lang="en-US" dirty="0"/>
              <a:t>This brings up the issue that is very much at the heart of this presentation. While DBPs are an integral part of millions of retirees retirement savings, there is a problem  because most pension plans are underfunded. This is true for both corporate and non-federal U.S. government pensions like those at the state and city level. </a:t>
            </a:r>
          </a:p>
          <a:p>
            <a:endParaRPr lang="en-US" dirty="0"/>
          </a:p>
          <a:p>
            <a:r>
              <a:rPr lang="en-US" dirty="0"/>
              <a:t>In the corporate sector there are over 45K DBPs covering nearly 35 million workers or retirees with a total of $3.2 trillion dollars in assets. Of the two types of corporate pensions, the multi-employer plans (MEPs) which are largely unionized pensions, are the worse off. At the end of 2019, they were only funded at an average of 85% with a funding shortfall of $100 billion for future obligations. The top 100 Single Employer Pensions (sponsored by individual companies like GE or FED EX) were in a slightly better position at the end of 2019 with an average funding of 87.5%. That sad, they faced a nearly $232 billion shortfall in future obligations. </a:t>
            </a:r>
          </a:p>
          <a:p>
            <a:endParaRPr lang="en-US" dirty="0"/>
          </a:p>
          <a:p>
            <a:r>
              <a:rPr lang="en-US" dirty="0"/>
              <a:t>Public sector pensions for state and local government workers, which cover over 21 million workers and retirees, are worse off on average. They ended 2019 with a projected average funding ratio against future obligations of 71%. Of course, it’s important to keep in mind that these are averages. Many corporate and public pension funds are healthy, and proper analysis is only done on a plan by plan basis.         </a:t>
            </a:r>
            <a:endParaRPr lang="en-NZ" dirty="0"/>
          </a:p>
        </p:txBody>
      </p:sp>
      <p:sp>
        <p:nvSpPr>
          <p:cNvPr id="4" name="Slide Number Placeholder 3"/>
          <p:cNvSpPr>
            <a:spLocks noGrp="1"/>
          </p:cNvSpPr>
          <p:nvPr>
            <p:ph type="sldNum" sz="quarter" idx="5"/>
          </p:nvPr>
        </p:nvSpPr>
        <p:spPr/>
        <p:txBody>
          <a:bodyPr/>
          <a:lstStyle/>
          <a:p>
            <a:fld id="{01C08771-9DF1-4A84-A5ED-9C1943543B17}" type="slidenum">
              <a:rPr lang="en-US" smtClean="0"/>
              <a:t>5</a:t>
            </a:fld>
            <a:endParaRPr lang="en-US"/>
          </a:p>
        </p:txBody>
      </p:sp>
    </p:spTree>
    <p:extLst>
      <p:ext uri="{BB962C8B-B14F-4D97-AF65-F5344CB8AC3E}">
        <p14:creationId xmlns:p14="http://schemas.microsoft.com/office/powerpoint/2010/main" val="357737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08771-9DF1-4A84-A5ED-9C1943543B17}" type="slidenum">
              <a:rPr lang="en-US" smtClean="0"/>
              <a:t>6</a:t>
            </a:fld>
            <a:endParaRPr lang="en-US"/>
          </a:p>
        </p:txBody>
      </p:sp>
    </p:spTree>
    <p:extLst>
      <p:ext uri="{BB962C8B-B14F-4D97-AF65-F5344CB8AC3E}">
        <p14:creationId xmlns:p14="http://schemas.microsoft.com/office/powerpoint/2010/main" val="1315512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COVID-19 pandemic has not helped the pension funding issue at all. The worst impact came from the U.S. Federal Reserve Bank’s interest rate cut for government treasury bonds in early March. For actuarial reasons that I won’t get into, when interest rates are cut, unfunded liabilities go up for pension funds. </a:t>
            </a:r>
          </a:p>
          <a:p>
            <a:endParaRPr lang="en-US" dirty="0"/>
          </a:p>
          <a:p>
            <a:r>
              <a:rPr lang="en-US" dirty="0"/>
              <a:t>When this happens, it means pension fund sponsors must increase their pension fund contributions, and/or pension fund managers must turn to riskier investments, like stocks, to achieve a higher rate of return than bonds can provide. However, the pandemic caused the U.S. stock market to crash in late February through most of March. At one point the S&amp;P 500, the primary indicator of corporate health in America, had almost 34%. It has since recovered to just under 8% low from the February 2020 highs. </a:t>
            </a:r>
          </a:p>
          <a:p>
            <a:endParaRPr lang="en-US" dirty="0"/>
          </a:p>
          <a:p>
            <a:r>
              <a:rPr lang="en-US" dirty="0"/>
              <a:t>Let’s not forget that the unemployment rate spiked in March and April as well, as layoffs and furlough caused by shelter in place orders at the state level took their toll nationwide. April 2020’s  14.7% unemployment rate was the highest seen since the Great Depression, although May’s rate appears to have recovered to 13.3%. </a:t>
            </a:r>
          </a:p>
          <a:p>
            <a:endParaRPr lang="en-US" dirty="0"/>
          </a:p>
          <a:p>
            <a:r>
              <a:rPr lang="en-US" dirty="0"/>
              <a:t>As I already said, none of this is good, and it has a lot of pensioners, and worker’s in pensionable career fields, scared or worried about the safety of their pension. </a:t>
            </a:r>
          </a:p>
        </p:txBody>
      </p:sp>
      <p:sp>
        <p:nvSpPr>
          <p:cNvPr id="4" name="Slide Number Placeholder 3"/>
          <p:cNvSpPr>
            <a:spLocks noGrp="1"/>
          </p:cNvSpPr>
          <p:nvPr>
            <p:ph type="sldNum" sz="quarter" idx="5"/>
          </p:nvPr>
        </p:nvSpPr>
        <p:spPr/>
        <p:txBody>
          <a:bodyPr/>
          <a:lstStyle/>
          <a:p>
            <a:fld id="{01C08771-9DF1-4A84-A5ED-9C1943543B17}" type="slidenum">
              <a:rPr lang="en-US" smtClean="0"/>
              <a:t>7</a:t>
            </a:fld>
            <a:endParaRPr lang="en-US"/>
          </a:p>
        </p:txBody>
      </p:sp>
    </p:spTree>
    <p:extLst>
      <p:ext uri="{BB962C8B-B14F-4D97-AF65-F5344CB8AC3E}">
        <p14:creationId xmlns:p14="http://schemas.microsoft.com/office/powerpoint/2010/main" val="131551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Imitation game greatly simplified an extremely complex effort to break German Codes during WWII. </a:t>
            </a:r>
          </a:p>
        </p:txBody>
      </p:sp>
      <p:sp>
        <p:nvSpPr>
          <p:cNvPr id="4" name="Slide Number Placeholder 3"/>
          <p:cNvSpPr>
            <a:spLocks noGrp="1"/>
          </p:cNvSpPr>
          <p:nvPr>
            <p:ph type="sldNum" sz="quarter" idx="5"/>
          </p:nvPr>
        </p:nvSpPr>
        <p:spPr/>
        <p:txBody>
          <a:bodyPr/>
          <a:lstStyle/>
          <a:p>
            <a:fld id="{01C08771-9DF1-4A84-A5ED-9C1943543B17}" type="slidenum">
              <a:rPr lang="en-US" smtClean="0"/>
              <a:t>8</a:t>
            </a:fld>
            <a:endParaRPr lang="en-US"/>
          </a:p>
        </p:txBody>
      </p:sp>
    </p:spTree>
    <p:extLst>
      <p:ext uri="{BB962C8B-B14F-4D97-AF65-F5344CB8AC3E}">
        <p14:creationId xmlns:p14="http://schemas.microsoft.com/office/powerpoint/2010/main" val="1097669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08771-9DF1-4A84-A5ED-9C1943543B17}" type="slidenum">
              <a:rPr lang="en-US" smtClean="0"/>
              <a:t>9</a:t>
            </a:fld>
            <a:endParaRPr lang="en-US"/>
          </a:p>
        </p:txBody>
      </p:sp>
    </p:spTree>
    <p:extLst>
      <p:ext uri="{BB962C8B-B14F-4D97-AF65-F5344CB8AC3E}">
        <p14:creationId xmlns:p14="http://schemas.microsoft.com/office/powerpoint/2010/main" val="560808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20-Jun-20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20-Jun-20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20-Jun-20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20-Jun-20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20-Jun-20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20-Jun-20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20-Jun-20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20-Jun-20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20-Jun-20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20-Jun-20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20-Jun-20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20-Jun-20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8" Type="http://schemas.openxmlformats.org/officeDocument/2006/relationships/hyperlink" Target="https://publicplansdata.org/public-plans-database/download-"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ublicplansdata.org/2020/05/12/2020-update-market-decline-worsens-the-outlook-for-public-plans/" TargetMode="External"/><Relationship Id="rId12" Type="http://schemas.openxmlformats.org/officeDocument/2006/relationships/hyperlink" Target="https://www.cnbc.com/quotes/?symbol=US10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r.bc.edu/briefs/investment-update-how-do-public-plans-value-their-assets/" TargetMode="External"/><Relationship Id="rId11" Type="http://schemas.openxmlformats.org/officeDocument/2006/relationships/hyperlink" Target="https://www.youtube.com/watch?v=ewtrtxpyX6A" TargetMode="External"/><Relationship Id="rId5" Type="http://schemas.openxmlformats.org/officeDocument/2006/relationships/hyperlink" Target="https://www.actuary.org/node/13461" TargetMode="External"/><Relationship Id="rId10" Type="http://schemas.openxmlformats.org/officeDocument/2006/relationships/hyperlink" Target="https://publicplansdata.org/quick-facts/national/" TargetMode="External"/><Relationship Id="rId4" Type="http://schemas.openxmlformats.org/officeDocument/2006/relationships/hyperlink" Target="https://www.actuary.org/content/pension-risk-transfer-0" TargetMode="External"/><Relationship Id="rId9" Type="http://schemas.openxmlformats.org/officeDocument/2006/relationships/hyperlink" Target="https://crr.bc.edu/data/public-plans-databas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mercatus.org/publications/urban-economics/state-fiscal-rankings" TargetMode="External"/><Relationship Id="rId3" Type="http://schemas.openxmlformats.org/officeDocument/2006/relationships/slideLayout" Target="../slideLayouts/slideLayout2.xml"/><Relationship Id="rId7" Type="http://schemas.openxmlformats.org/officeDocument/2006/relationships/hyperlink" Target="https://publicplansdata.org/2020/05/12/2020-update-market-decline-worsens-the-outlook-for-public-plan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rr.bc.edu/working-papers/how-would-gasb-proposals-affect-state-and-local-pension-reporting-2/" TargetMode="External"/><Relationship Id="rId5" Type="http://schemas.openxmlformats.org/officeDocument/2006/relationships/hyperlink" Target="https://search-proquest-com.nmit.idm.oclc.org/docview/1366391692?accountid=40261" TargetMode="External"/><Relationship Id="rId10" Type="http://schemas.openxmlformats.org/officeDocument/2006/relationships/image" Target="../media/image2.png"/><Relationship Id="rId4" Type="http://schemas.openxmlformats.org/officeDocument/2006/relationships/hyperlink" Target="https://www.governing.com/finance101/gov-pension-protections-state-by-" TargetMode="External"/><Relationship Id="rId9" Type="http://schemas.openxmlformats.org/officeDocument/2006/relationships/hyperlink" Target="https://www.census.gov/data/tables/2018/econ/aspp/aspp-historical-tables.html&amp;data"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hyperlink" Target="https://www.mercatus.org/publications/urban-economics/gasb-67-and-gasb-68-what-new-accounting-standards-" TargetMode="External"/><Relationship Id="rId4" Type="http://schemas.openxmlformats.org/officeDocument/2006/relationships/hyperlink" Target="https://www.dol.gov/general/topic/retirement/typesofplan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media2.mp3"/><Relationship Id="rId7" Type="http://schemas.openxmlformats.org/officeDocument/2006/relationships/image" Target="../media/image3.jpeg"/><Relationship Id="rId2" Type="http://schemas.microsoft.com/office/2007/relationships/media" Target="../media/media2.mp3"/><Relationship Id="rId1" Type="http://schemas.openxmlformats.org/officeDocument/2006/relationships/video" Target="https://www.youtube.com/embed/ewtrtxpyX6A?feature=oembed" TargetMode="External"/><Relationship Id="rId6" Type="http://schemas.openxmlformats.org/officeDocument/2006/relationships/slideLayout" Target="../slideLayouts/slideLayout1.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G"/><Relationship Id="rId5" Type="http://schemas.openxmlformats.org/officeDocument/2006/relationships/hyperlink" Target="https://creativecommons.org/licenses/by/3.0/" TargetMode="External"/><Relationship Id="rId4" Type="http://schemas.openxmlformats.org/officeDocument/2006/relationships/hyperlink" Target="http://www.blacklistednews.com/Your_Pension_Could_Be_At_The_Center_Of_America's_Next_Financial_Crisis/57537/0/38/38/Y/M.html"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2.xml"/><Relationship Id="rId7" Type="http://schemas.openxmlformats.org/officeDocument/2006/relationships/hyperlink" Target="http://www.picserver.org/highway-signs2/p/pension-plan.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7.m4a"/><Relationship Id="rId7" Type="http://schemas.openxmlformats.org/officeDocument/2006/relationships/image" Target="../media/image8.emf"/><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chart" Target="../charts/chart1.xml"/><Relationship Id="rId5" Type="http://schemas.openxmlformats.org/officeDocument/2006/relationships/notesSlide" Target="../notesSlides/notesSlide3.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pixabay.com/users/Alexey_Hulsov-388655/?utm_source=link-attribution&amp;utm_medium=referral&amp;utm_campaign=image&amp;utm_content=4915859" TargetMode="External"/><Relationship Id="rId3" Type="http://schemas.openxmlformats.org/officeDocument/2006/relationships/audio" Target="../media/media8.m4a"/><Relationship Id="rId7" Type="http://schemas.openxmlformats.org/officeDocument/2006/relationships/image" Target="../media/image11.png"/><Relationship Id="rId12" Type="http://schemas.openxmlformats.org/officeDocument/2006/relationships/image" Target="../media/image14.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3.jpg"/><Relationship Id="rId5" Type="http://schemas.openxmlformats.org/officeDocument/2006/relationships/notesSlide" Target="../notesSlides/notesSlide4.xml"/><Relationship Id="rId15" Type="http://schemas.openxmlformats.org/officeDocument/2006/relationships/image" Target="../media/image2.png"/><Relationship Id="rId10" Type="http://schemas.openxmlformats.org/officeDocument/2006/relationships/hyperlink" Target="https://pixabay.com/?utm_source=link-attribution&amp;utm_medium=referral&amp;utm_campaign=image&amp;utm_content=4893660" TargetMode="External"/><Relationship Id="rId4" Type="http://schemas.openxmlformats.org/officeDocument/2006/relationships/slideLayout" Target="../slideLayouts/slideLayout2.xml"/><Relationship Id="rId9" Type="http://schemas.openxmlformats.org/officeDocument/2006/relationships/hyperlink" Target="https://pixabay.com/users/sumanley-2265479/?utm_source=link-attribution&amp;utm_medium=referral&amp;utm_campaign=image&amp;utm_content=4893660" TargetMode="External"/><Relationship Id="rId14" Type="http://schemas.openxmlformats.org/officeDocument/2006/relationships/hyperlink" Target="https://pixabay.com/?utm_source=link-attribution&amp;utm_medium=referral&amp;utm_campaign=image&amp;utm_content=4915859"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541818" y="0"/>
            <a:ext cx="6650182" cy="4096836"/>
          </a:xfrm>
        </p:spPr>
        <p:txBody>
          <a:bodyPr anchor="ctr">
            <a:normAutofit fontScale="90000"/>
          </a:bodyPr>
          <a:lstStyle/>
          <a:p>
            <a:pPr algn="ctr"/>
            <a:br>
              <a:rPr lang="en-US" sz="6600" dirty="0"/>
            </a:br>
            <a:r>
              <a:rPr lang="en-US" sz="6600" dirty="0"/>
              <a:t>Challenges in </a:t>
            </a:r>
            <a:r>
              <a:rPr lang="en-US" sz="6600" dirty="0" err="1"/>
              <a:t>Analysing</a:t>
            </a:r>
            <a:r>
              <a:rPr lang="en-US" sz="6600" dirty="0"/>
              <a:t> Fiscal Health of Public Pension Plans in the U.S.</a:t>
            </a:r>
            <a:endParaRPr lang="en-US" sz="6600" i="1" dirty="0">
              <a:solidFill>
                <a:srgbClr val="FFFFFF"/>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0" y="5715000"/>
            <a:ext cx="10058400" cy="1143000"/>
          </a:xfrm>
        </p:spPr>
        <p:txBody>
          <a:bodyPr>
            <a:normAutofit fontScale="62500" lnSpcReduction="20000"/>
          </a:bodyPr>
          <a:lstStyle/>
          <a:p>
            <a:endParaRPr lang="en-US" dirty="0">
              <a:solidFill>
                <a:schemeClr val="bg1"/>
              </a:solidFill>
            </a:endParaRPr>
          </a:p>
          <a:p>
            <a:endParaRPr lang="en-US" dirty="0">
              <a:solidFill>
                <a:schemeClr val="bg1"/>
              </a:solidFill>
            </a:endParaRPr>
          </a:p>
          <a:p>
            <a:r>
              <a:rPr lang="en-US" dirty="0">
                <a:solidFill>
                  <a:schemeClr val="bg1"/>
                </a:solidFill>
              </a:rPr>
              <a:t>©</a:t>
            </a:r>
            <a:r>
              <a:rPr lang="en-US" dirty="0" err="1">
                <a:solidFill>
                  <a:schemeClr val="bg1"/>
                </a:solidFill>
              </a:rPr>
              <a:t>grumpus</a:t>
            </a:r>
            <a:r>
              <a:rPr lang="en-US" dirty="0">
                <a:solidFill>
                  <a:schemeClr val="bg1"/>
                </a:solidFill>
              </a:rPr>
              <a:t> maximus limited 2020</a:t>
            </a:r>
          </a:p>
        </p:txBody>
      </p:sp>
      <p:pic>
        <p:nvPicPr>
          <p:cNvPr id="4" name="Picture 3">
            <a:extLst>
              <a:ext uri="{FF2B5EF4-FFF2-40B4-BE49-F238E27FC236}">
                <a16:creationId xmlns:a16="http://schemas.microsoft.com/office/drawing/2014/main" id="{3325B5B8-5D24-45D8-B2CC-80053E9920AD}"/>
              </a:ext>
            </a:extLst>
          </p:cNvPr>
          <p:cNvPicPr>
            <a:picLocks noChangeAspect="1"/>
          </p:cNvPicPr>
          <p:nvPr/>
        </p:nvPicPr>
        <p:blipFill>
          <a:blip r:embed="rId4"/>
          <a:stretch>
            <a:fillRect/>
          </a:stretch>
        </p:blipFill>
        <p:spPr>
          <a:xfrm>
            <a:off x="-1541" y="-57150"/>
            <a:ext cx="5349183" cy="5010150"/>
          </a:xfrm>
          <a:prstGeom prst="rect">
            <a:avLst/>
          </a:prstGeom>
        </p:spPr>
      </p:pic>
      <p:sp>
        <p:nvSpPr>
          <p:cNvPr id="7" name="TextBox 6">
            <a:extLst>
              <a:ext uri="{FF2B5EF4-FFF2-40B4-BE49-F238E27FC236}">
                <a16:creationId xmlns:a16="http://schemas.microsoft.com/office/drawing/2014/main" id="{BBADF343-1CC8-4244-BD86-710293C41C7C}"/>
              </a:ext>
            </a:extLst>
          </p:cNvPr>
          <p:cNvSpPr txBox="1"/>
          <p:nvPr/>
        </p:nvSpPr>
        <p:spPr>
          <a:xfrm>
            <a:off x="3297361" y="4702373"/>
            <a:ext cx="2798622" cy="307777"/>
          </a:xfrm>
          <a:prstGeom prst="rect">
            <a:avLst/>
          </a:prstGeom>
          <a:noFill/>
        </p:spPr>
        <p:txBody>
          <a:bodyPr wrap="square" rtlCol="0">
            <a:spAutoFit/>
          </a:bodyPr>
          <a:lstStyle/>
          <a:p>
            <a:pPr algn="ctr"/>
            <a:r>
              <a:rPr lang="en-US" sz="1400" b="1" dirty="0"/>
              <a:t>(AAOA, 2014)</a:t>
            </a:r>
          </a:p>
        </p:txBody>
      </p:sp>
      <p:pic>
        <p:nvPicPr>
          <p:cNvPr id="11" name="Audio 10">
            <a:hlinkClick r:id="" action="ppaction://media"/>
            <a:extLst>
              <a:ext uri="{FF2B5EF4-FFF2-40B4-BE49-F238E27FC236}">
                <a16:creationId xmlns:a16="http://schemas.microsoft.com/office/drawing/2014/main" id="{1EA39C89-5301-42A0-BE7B-7FED38C99A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8547931"/>
      </p:ext>
    </p:extLst>
  </p:cSld>
  <p:clrMapOvr>
    <a:masterClrMapping/>
  </p:clrMapOvr>
  <mc:AlternateContent xmlns:mc="http://schemas.openxmlformats.org/markup-compatibility/2006" xmlns:p14="http://schemas.microsoft.com/office/powerpoint/2010/main">
    <mc:Choice Requires="p14">
      <p:transition spd="slow" p14:dur="2000" advTm="142423"/>
    </mc:Choice>
    <mc:Fallback xmlns="">
      <p:transition spd="slow" advTm="14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9B7B-8732-471C-8440-C4F3857B3235}"/>
              </a:ext>
            </a:extLst>
          </p:cNvPr>
          <p:cNvSpPr>
            <a:spLocks noGrp="1"/>
          </p:cNvSpPr>
          <p:nvPr>
            <p:ph type="title"/>
          </p:nvPr>
        </p:nvSpPr>
        <p:spPr/>
        <p:txBody>
          <a:bodyPr/>
          <a:lstStyle/>
          <a:p>
            <a:pPr algn="ctr"/>
            <a:r>
              <a:rPr lang="en-US" dirty="0"/>
              <a:t>Is There a Better Way to Evaluate Fiscal Health? </a:t>
            </a:r>
          </a:p>
        </p:txBody>
      </p:sp>
      <p:sp>
        <p:nvSpPr>
          <p:cNvPr id="3" name="Content Placeholder 2">
            <a:extLst>
              <a:ext uri="{FF2B5EF4-FFF2-40B4-BE49-F238E27FC236}">
                <a16:creationId xmlns:a16="http://schemas.microsoft.com/office/drawing/2014/main" id="{B2592981-D9B6-409A-B755-E83EB49ECA94}"/>
              </a:ext>
            </a:extLst>
          </p:cNvPr>
          <p:cNvSpPr>
            <a:spLocks noGrp="1"/>
          </p:cNvSpPr>
          <p:nvPr>
            <p:ph idx="1"/>
          </p:nvPr>
        </p:nvSpPr>
        <p:spPr>
          <a:xfrm>
            <a:off x="96982" y="1957790"/>
            <a:ext cx="7232071" cy="4613608"/>
          </a:xfrm>
        </p:spPr>
        <p:txBody>
          <a:bodyPr vert="horz" lIns="0" tIns="45720" rIns="0" bIns="45720" rtlCol="0">
            <a:normAutofit fontScale="85000" lnSpcReduction="20000"/>
          </a:bodyPr>
          <a:lstStyle/>
          <a:p>
            <a:pPr marL="55563" indent="0">
              <a:lnSpc>
                <a:spcPct val="120000"/>
              </a:lnSpc>
              <a:spcBef>
                <a:spcPts val="95"/>
              </a:spcBef>
              <a:spcAft>
                <a:spcPts val="95"/>
              </a:spcAft>
              <a:buNone/>
            </a:pPr>
            <a:r>
              <a:rPr lang="en-US" sz="2800" b="1" dirty="0">
                <a:solidFill>
                  <a:schemeClr val="tx1"/>
                </a:solidFill>
              </a:rPr>
              <a:t>2012: American Academy of Actuaries (AAOA)</a:t>
            </a:r>
          </a:p>
          <a:p>
            <a:pPr marL="457200" lvl="2" indent="-219075">
              <a:lnSpc>
                <a:spcPct val="110000"/>
              </a:lnSpc>
              <a:spcBef>
                <a:spcPts val="95"/>
              </a:spcBef>
              <a:spcAft>
                <a:spcPts val="95"/>
              </a:spcAft>
            </a:pPr>
            <a:r>
              <a:rPr lang="en-US" sz="2400" b="1" dirty="0">
                <a:solidFill>
                  <a:schemeClr val="tx1"/>
                </a:solidFill>
              </a:rPr>
              <a:t>“A plan’s funded ratio … is merely a financial snapshot of a plan’s status at a single moment.” </a:t>
            </a:r>
          </a:p>
          <a:p>
            <a:pPr marL="457200" lvl="2" indent="-219075">
              <a:lnSpc>
                <a:spcPct val="110000"/>
              </a:lnSpc>
              <a:spcBef>
                <a:spcPts val="95"/>
              </a:spcBef>
              <a:spcAft>
                <a:spcPts val="95"/>
              </a:spcAft>
            </a:pPr>
            <a:r>
              <a:rPr lang="en-US" sz="2400" b="1" dirty="0">
                <a:solidFill>
                  <a:schemeClr val="tx1"/>
                </a:solidFill>
              </a:rPr>
              <a:t>“The movement or trend of the funded ratio is as important as the absolute level”</a:t>
            </a:r>
          </a:p>
          <a:p>
            <a:pPr marL="55563" indent="0">
              <a:spcBef>
                <a:spcPts val="95"/>
              </a:spcBef>
              <a:spcAft>
                <a:spcPts val="95"/>
              </a:spcAft>
              <a:buNone/>
            </a:pPr>
            <a:r>
              <a:rPr lang="en-US" sz="2800" b="1" dirty="0">
                <a:solidFill>
                  <a:schemeClr val="tx1"/>
                </a:solidFill>
              </a:rPr>
              <a:t>Funded ratio most meaningful when viewed together with (AAOA, 2012):</a:t>
            </a:r>
          </a:p>
          <a:p>
            <a:pPr marL="457200" lvl="2" indent="-219075">
              <a:lnSpc>
                <a:spcPct val="110000"/>
              </a:lnSpc>
              <a:spcBef>
                <a:spcPts val="95"/>
              </a:spcBef>
              <a:spcAft>
                <a:spcPts val="95"/>
              </a:spcAft>
            </a:pPr>
            <a:r>
              <a:rPr lang="en-US" sz="2400" b="1" dirty="0">
                <a:solidFill>
                  <a:schemeClr val="tx1"/>
                </a:solidFill>
              </a:rPr>
              <a:t>“Size of the pension obligation relative to financial size of plan” </a:t>
            </a:r>
          </a:p>
          <a:p>
            <a:pPr marL="457200" lvl="2" indent="-219075">
              <a:lnSpc>
                <a:spcPct val="110000"/>
              </a:lnSpc>
              <a:spcBef>
                <a:spcPts val="95"/>
              </a:spcBef>
              <a:spcAft>
                <a:spcPts val="95"/>
              </a:spcAft>
            </a:pPr>
            <a:r>
              <a:rPr lang="en-US" sz="2400" b="1" dirty="0">
                <a:solidFill>
                  <a:schemeClr val="tx1"/>
                </a:solidFill>
              </a:rPr>
              <a:t>Financial health of the plan sponsor </a:t>
            </a:r>
          </a:p>
          <a:p>
            <a:pPr marL="457200" lvl="2" indent="-219075">
              <a:lnSpc>
                <a:spcPct val="110000"/>
              </a:lnSpc>
              <a:spcBef>
                <a:spcPts val="95"/>
              </a:spcBef>
              <a:spcAft>
                <a:spcPts val="95"/>
              </a:spcAft>
            </a:pPr>
            <a:r>
              <a:rPr lang="en-US" sz="2400" b="1" dirty="0">
                <a:solidFill>
                  <a:schemeClr val="tx1"/>
                </a:solidFill>
              </a:rPr>
              <a:t>Funding track record and contribution policy</a:t>
            </a:r>
          </a:p>
          <a:p>
            <a:pPr marL="457200" lvl="2" indent="-219075">
              <a:lnSpc>
                <a:spcPct val="110000"/>
              </a:lnSpc>
              <a:spcBef>
                <a:spcPts val="95"/>
              </a:spcBef>
              <a:spcAft>
                <a:spcPts val="95"/>
              </a:spcAft>
            </a:pPr>
            <a:r>
              <a:rPr lang="en-US" sz="2400" b="1" dirty="0">
                <a:solidFill>
                  <a:schemeClr val="tx1"/>
                </a:solidFill>
              </a:rPr>
              <a:t>Investment strategy including volatility risk and effect on contributions</a:t>
            </a:r>
            <a:endParaRPr lang="en-US" sz="2800" b="1" dirty="0">
              <a:solidFill>
                <a:schemeClr val="tx1"/>
              </a:solidFill>
            </a:endParaRPr>
          </a:p>
          <a:p>
            <a:pPr marL="55563" indent="0">
              <a:spcBef>
                <a:spcPts val="95"/>
              </a:spcBef>
              <a:spcAft>
                <a:spcPts val="95"/>
              </a:spcAft>
              <a:buNone/>
            </a:pPr>
            <a:r>
              <a:rPr lang="en-US" sz="2800" b="1" dirty="0">
                <a:solidFill>
                  <a:schemeClr val="tx1"/>
                </a:solidFill>
              </a:rPr>
              <a:t>Examine each factor over years considering the economic environment (</a:t>
            </a:r>
            <a:r>
              <a:rPr lang="en-US" sz="2800" b="1" dirty="0" err="1">
                <a:solidFill>
                  <a:schemeClr val="tx1"/>
                </a:solidFill>
              </a:rPr>
              <a:t>AAOA</a:t>
            </a:r>
            <a:r>
              <a:rPr lang="en-US" sz="2800" b="1" dirty="0">
                <a:solidFill>
                  <a:schemeClr val="tx1"/>
                </a:solidFill>
              </a:rPr>
              <a:t>, 2012)</a:t>
            </a:r>
          </a:p>
        </p:txBody>
      </p:sp>
      <p:pic>
        <p:nvPicPr>
          <p:cNvPr id="4" name="Picture 3">
            <a:extLst>
              <a:ext uri="{FF2B5EF4-FFF2-40B4-BE49-F238E27FC236}">
                <a16:creationId xmlns:a16="http://schemas.microsoft.com/office/drawing/2014/main" id="{DEADC5C9-3B76-4EFA-B223-E1661C26236B}"/>
              </a:ext>
            </a:extLst>
          </p:cNvPr>
          <p:cNvPicPr>
            <a:picLocks noChangeAspect="1"/>
          </p:cNvPicPr>
          <p:nvPr/>
        </p:nvPicPr>
        <p:blipFill>
          <a:blip r:embed="rId4"/>
          <a:stretch>
            <a:fillRect/>
          </a:stretch>
        </p:blipFill>
        <p:spPr>
          <a:xfrm>
            <a:off x="7329053" y="1957789"/>
            <a:ext cx="4599709" cy="2226193"/>
          </a:xfrm>
          <a:prstGeom prst="rect">
            <a:avLst/>
          </a:prstGeom>
        </p:spPr>
      </p:pic>
      <p:sp>
        <p:nvSpPr>
          <p:cNvPr id="5" name="Rectangle 4">
            <a:extLst>
              <a:ext uri="{FF2B5EF4-FFF2-40B4-BE49-F238E27FC236}">
                <a16:creationId xmlns:a16="http://schemas.microsoft.com/office/drawing/2014/main" id="{C1C10F67-8472-4059-97FD-3374D178809B}"/>
              </a:ext>
            </a:extLst>
          </p:cNvPr>
          <p:cNvSpPr/>
          <p:nvPr/>
        </p:nvSpPr>
        <p:spPr>
          <a:xfrm>
            <a:off x="6580908" y="4183982"/>
            <a:ext cx="6096000" cy="861774"/>
          </a:xfrm>
          <a:prstGeom prst="rect">
            <a:avLst/>
          </a:prstGeom>
        </p:spPr>
        <p:txBody>
          <a:bodyPr>
            <a:spAutoFit/>
          </a:bodyPr>
          <a:lstStyle/>
          <a:p>
            <a:pPr algn="ctr"/>
            <a:r>
              <a:rPr lang="en-US" sz="1600" b="1" dirty="0"/>
              <a:t>2019 projected aggregate actuarial funded ratio:</a:t>
            </a:r>
            <a:br>
              <a:rPr lang="en-US" sz="1600" b="1" dirty="0"/>
            </a:br>
            <a:r>
              <a:rPr lang="en-US" sz="1600" b="1" dirty="0"/>
              <a:t>71% </a:t>
            </a:r>
          </a:p>
          <a:p>
            <a:pPr algn="ctr"/>
            <a:r>
              <a:rPr lang="en-US" sz="1600" b="1" dirty="0"/>
              <a:t>(</a:t>
            </a:r>
            <a:r>
              <a:rPr lang="en-US" sz="1600" b="1" dirty="0" err="1"/>
              <a:t>Aubry</a:t>
            </a:r>
            <a:r>
              <a:rPr lang="en-US" sz="1600" b="1" dirty="0"/>
              <a:t> et al., 2020)</a:t>
            </a:r>
          </a:p>
        </p:txBody>
      </p:sp>
      <p:pic>
        <p:nvPicPr>
          <p:cNvPr id="7" name="Audio 6">
            <a:hlinkClick r:id="" action="ppaction://media"/>
            <a:extLst>
              <a:ext uri="{FF2B5EF4-FFF2-40B4-BE49-F238E27FC236}">
                <a16:creationId xmlns:a16="http://schemas.microsoft.com/office/drawing/2014/main" id="{41C547B4-ACE7-4517-BF44-18EF42177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5959720"/>
      </p:ext>
    </p:extLst>
  </p:cSld>
  <p:clrMapOvr>
    <a:masterClrMapping/>
  </p:clrMapOvr>
  <mc:AlternateContent xmlns:mc="http://schemas.openxmlformats.org/markup-compatibility/2006">
    <mc:Choice xmlns:p14="http://schemas.microsoft.com/office/powerpoint/2010/main" Requires="p14">
      <p:transition spd="slow" p14:dur="2000" advTm="427858"/>
    </mc:Choice>
    <mc:Fallback>
      <p:transition spd="slow" advTm="42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A951-AF98-45B0-8061-E9CA8848A95B}"/>
              </a:ext>
            </a:extLst>
          </p:cNvPr>
          <p:cNvSpPr>
            <a:spLocks noGrp="1"/>
          </p:cNvSpPr>
          <p:nvPr>
            <p:ph type="title"/>
          </p:nvPr>
        </p:nvSpPr>
        <p:spPr>
          <a:xfrm>
            <a:off x="660400" y="-142656"/>
            <a:ext cx="10058400" cy="1450757"/>
          </a:xfrm>
        </p:spPr>
        <p:txBody>
          <a:bodyPr/>
          <a:lstStyle/>
          <a:p>
            <a:r>
              <a:rPr lang="en-US" dirty="0"/>
              <a:t>References</a:t>
            </a:r>
          </a:p>
        </p:txBody>
      </p:sp>
      <p:sp>
        <p:nvSpPr>
          <p:cNvPr id="3" name="Content Placeholder 2">
            <a:extLst>
              <a:ext uri="{FF2B5EF4-FFF2-40B4-BE49-F238E27FC236}">
                <a16:creationId xmlns:a16="http://schemas.microsoft.com/office/drawing/2014/main" id="{A5D95FC2-315C-4B28-AED1-F57927D8DF78}"/>
              </a:ext>
            </a:extLst>
          </p:cNvPr>
          <p:cNvSpPr>
            <a:spLocks noGrp="1"/>
          </p:cNvSpPr>
          <p:nvPr>
            <p:ph idx="1"/>
          </p:nvPr>
        </p:nvSpPr>
        <p:spPr>
          <a:xfrm>
            <a:off x="0" y="1828802"/>
            <a:ext cx="12192000" cy="5029198"/>
          </a:xfrm>
        </p:spPr>
        <p:txBody>
          <a:bodyPr>
            <a:noAutofit/>
          </a:bodyPr>
          <a:lstStyle/>
          <a:p>
            <a:pPr marL="234950" indent="-234950"/>
            <a:r>
              <a:rPr lang="en-US" sz="1400" dirty="0"/>
              <a:t>American Academy of Actuaries (AAOA). (2016, October). </a:t>
            </a:r>
            <a:r>
              <a:rPr lang="en-US" sz="1400" i="1" dirty="0"/>
              <a:t>Pension risk transfer.</a:t>
            </a:r>
            <a:r>
              <a:rPr lang="en-US" sz="1400" dirty="0"/>
              <a:t> </a:t>
            </a:r>
            <a:r>
              <a:rPr lang="en-US" sz="1400" u="sng" dirty="0">
                <a:hlinkClick r:id="rId4"/>
              </a:rPr>
              <a:t>https://www.actuary.org/content/pension-risk-transfer-0</a:t>
            </a:r>
            <a:r>
              <a:rPr lang="en-US" sz="1400" dirty="0"/>
              <a:t> </a:t>
            </a:r>
          </a:p>
          <a:p>
            <a:pPr marL="234950" indent="-234950"/>
            <a:r>
              <a:rPr lang="en-US" sz="1400" dirty="0"/>
              <a:t>American Academy of Actuaries. (2012, July). </a:t>
            </a:r>
            <a:r>
              <a:rPr lang="en-US" sz="1400" i="1" dirty="0"/>
              <a:t>American academy of actuaries: the 80% pension funding myth</a:t>
            </a:r>
            <a:r>
              <a:rPr lang="en-US" sz="1400" dirty="0"/>
              <a:t>. Actuary.org. 	</a:t>
            </a:r>
            <a:r>
              <a:rPr lang="en-US" sz="1400" dirty="0">
                <a:hlinkClick r:id="rId5"/>
              </a:rPr>
              <a:t>https://www.actuary.org/node/13461</a:t>
            </a:r>
            <a:r>
              <a:rPr lang="en-US" sz="1400" dirty="0"/>
              <a:t> .</a:t>
            </a:r>
            <a:endParaRPr lang="en-NZ" sz="1400" dirty="0"/>
          </a:p>
          <a:p>
            <a:pPr marL="234950" indent="-234950"/>
            <a:r>
              <a:rPr lang="en-US" sz="1400" dirty="0" err="1"/>
              <a:t>Aubry</a:t>
            </a:r>
            <a:r>
              <a:rPr lang="en-US" sz="1400" dirty="0"/>
              <a:t>, J.-P., &amp; </a:t>
            </a:r>
            <a:r>
              <a:rPr lang="en-US" sz="1400" dirty="0" err="1"/>
              <a:t>Wandrei</a:t>
            </a:r>
            <a:r>
              <a:rPr lang="en-US" sz="1400" dirty="0"/>
              <a:t>, K. (2019, September). </a:t>
            </a:r>
            <a:r>
              <a:rPr lang="en-US" sz="1400" i="1" dirty="0"/>
              <a:t>Investment update: how do public plans value their assets?</a:t>
            </a:r>
            <a:r>
              <a:rPr lang="en-US" sz="1400" dirty="0"/>
              <a:t> Center for Retirement Research. 	</a:t>
            </a:r>
            <a:r>
              <a:rPr lang="en-US" sz="1400" dirty="0">
                <a:hlinkClick r:id="rId6"/>
              </a:rPr>
              <a:t>https://crr.bc.edu/briefs/investment-update-how-do-public-plans-value-their-assets/</a:t>
            </a:r>
            <a:r>
              <a:rPr lang="en-US" sz="1400" dirty="0"/>
              <a:t> .</a:t>
            </a:r>
            <a:endParaRPr lang="en-NZ" sz="1400" dirty="0"/>
          </a:p>
          <a:p>
            <a:pPr marL="914400" indent="-679450">
              <a:buNone/>
            </a:pPr>
            <a:r>
              <a:rPr lang="en-US" sz="1400" dirty="0" err="1"/>
              <a:t>Aubry</a:t>
            </a:r>
            <a:r>
              <a:rPr lang="en-US" sz="1400" dirty="0"/>
              <a:t>, J.P., </a:t>
            </a:r>
            <a:r>
              <a:rPr lang="en-US" sz="1400" dirty="0" err="1"/>
              <a:t>Munnell</a:t>
            </a:r>
            <a:r>
              <a:rPr lang="en-US" sz="1400" dirty="0"/>
              <a:t>, A. H., &amp; </a:t>
            </a:r>
            <a:r>
              <a:rPr lang="en-US" sz="1400" dirty="0" err="1"/>
              <a:t>Wandrei</a:t>
            </a:r>
            <a:r>
              <a:rPr lang="en-US" sz="1400" dirty="0"/>
              <a:t>, K. (2020, May). </a:t>
            </a:r>
            <a:r>
              <a:rPr lang="en-US" sz="1400" i="1" dirty="0"/>
              <a:t>2020 update: market decline worsens the outlook for public plans</a:t>
            </a:r>
            <a:r>
              <a:rPr lang="en-US" sz="1400" dirty="0"/>
              <a:t>. Retrieved May 22, 2020. </a:t>
            </a:r>
            <a:r>
              <a:rPr lang="en-US" sz="1400" dirty="0">
                <a:hlinkClick r:id="rId7"/>
              </a:rPr>
              <a:t>https://publicplansdata.org/2020/05/12/2020-update-market-decline-worsens-the-outlook-for-public-plans/</a:t>
            </a:r>
            <a:r>
              <a:rPr lang="en-US" sz="1400" dirty="0"/>
              <a:t>  </a:t>
            </a:r>
          </a:p>
          <a:p>
            <a:pPr marL="234950" indent="-234950"/>
            <a:r>
              <a:rPr lang="en-US" sz="1400" dirty="0"/>
              <a:t>Center for Retirement Research. (2020). </a:t>
            </a:r>
            <a:r>
              <a:rPr lang="en-US" sz="1400" i="1" dirty="0"/>
              <a:t>Downloadable data</a:t>
            </a:r>
            <a:r>
              <a:rPr lang="en-US" sz="1400" dirty="0"/>
              <a:t>. Center for Retirement Research. </a:t>
            </a:r>
            <a:r>
              <a:rPr lang="en-US" sz="1400" dirty="0">
                <a:hlinkClick r:id="rId8"/>
              </a:rPr>
              <a:t>https://publicplansdata.org/public-plans-database/download-</a:t>
            </a:r>
            <a:r>
              <a:rPr lang="en-US" sz="1400" dirty="0"/>
              <a:t>	</a:t>
            </a:r>
            <a:r>
              <a:rPr lang="en-US" sz="1400" u="sng" dirty="0">
                <a:solidFill>
                  <a:srgbClr val="00B0F0"/>
                </a:solidFill>
              </a:rPr>
              <a:t>full-data-set/.</a:t>
            </a:r>
            <a:endParaRPr lang="en-NZ" sz="1400" u="sng" dirty="0">
              <a:solidFill>
                <a:srgbClr val="00B0F0"/>
              </a:solidFill>
            </a:endParaRPr>
          </a:p>
          <a:p>
            <a:pPr marL="234950" indent="-234950"/>
            <a:r>
              <a:rPr lang="en-US" sz="1400" dirty="0"/>
              <a:t>Center for Retirement Research. (2020). </a:t>
            </a:r>
            <a:r>
              <a:rPr lang="en-US" sz="1400" i="1" dirty="0"/>
              <a:t>Public plans data</a:t>
            </a:r>
            <a:r>
              <a:rPr lang="en-US" sz="1400" dirty="0"/>
              <a:t>. Center for Retirement Research. </a:t>
            </a:r>
            <a:r>
              <a:rPr lang="en-US" sz="1400" dirty="0">
                <a:hlinkClick r:id="rId9"/>
              </a:rPr>
              <a:t>https://crr.bc.edu/data/public-plans-database/</a:t>
            </a:r>
            <a:r>
              <a:rPr lang="en-US" sz="1400" dirty="0"/>
              <a:t> .</a:t>
            </a:r>
            <a:endParaRPr lang="en-NZ" sz="1400" dirty="0"/>
          </a:p>
          <a:p>
            <a:pPr marL="234950" indent="-234950"/>
            <a:r>
              <a:rPr lang="en-US" sz="1400" dirty="0"/>
              <a:t>Center for Retirement Research. (2020). </a:t>
            </a:r>
            <a:r>
              <a:rPr lang="en-US" sz="1400" i="1" dirty="0"/>
              <a:t>Public plans data: national data</a:t>
            </a:r>
            <a:r>
              <a:rPr lang="en-US" sz="1400" dirty="0"/>
              <a:t>. Public Plans Data. </a:t>
            </a:r>
            <a:r>
              <a:rPr lang="en-US" sz="1400" dirty="0">
                <a:hlinkClick r:id="rId10"/>
              </a:rPr>
              <a:t>https://publicplansdata.org/quick-facts/national/</a:t>
            </a:r>
            <a:r>
              <a:rPr lang="en-US" sz="1400" dirty="0"/>
              <a:t> .</a:t>
            </a:r>
            <a:endParaRPr lang="en-NZ" sz="1400" dirty="0"/>
          </a:p>
          <a:p>
            <a:pPr marL="234950" indent="-234950"/>
            <a:r>
              <a:rPr lang="en-US" sz="1400" dirty="0" err="1"/>
              <a:t>Chrispricephotogrphy</a:t>
            </a:r>
            <a:r>
              <a:rPr lang="en-US" sz="1400" dirty="0"/>
              <a:t>. (2011, November 10). </a:t>
            </a:r>
            <a:r>
              <a:rPr lang="en-US" sz="1400" i="1" dirty="0"/>
              <a:t>The Power's Out - Flogging Molly</a:t>
            </a:r>
            <a:r>
              <a:rPr lang="en-US" sz="1400" dirty="0"/>
              <a:t>. YouTube. </a:t>
            </a:r>
            <a:r>
              <a:rPr lang="en-US" sz="1400" u="sng" dirty="0">
                <a:hlinkClick r:id="rId11"/>
              </a:rPr>
              <a:t>https://www.youtube.com/watch?v=ewtrtxpyX6A</a:t>
            </a:r>
            <a:endParaRPr lang="en-NZ" sz="1050" dirty="0"/>
          </a:p>
          <a:p>
            <a:pPr marL="234950" indent="-234950"/>
            <a:r>
              <a:rPr lang="en-US" sz="1400" dirty="0"/>
              <a:t>CNBC. (2020, June 3). </a:t>
            </a:r>
            <a:r>
              <a:rPr lang="en-US" sz="1400" i="1" dirty="0"/>
              <a:t>US10Y: U.S. 10 year treasury</a:t>
            </a:r>
            <a:r>
              <a:rPr lang="en-US" sz="1400" dirty="0"/>
              <a:t>. CNBC. </a:t>
            </a:r>
            <a:r>
              <a:rPr lang="en-US" sz="1400" dirty="0">
                <a:hlinkClick r:id="rId12"/>
              </a:rPr>
              <a:t>https://www.cnbc.com/quotes/?symbol=US10Y</a:t>
            </a:r>
            <a:r>
              <a:rPr lang="en-US" sz="1400" dirty="0"/>
              <a:t> .</a:t>
            </a:r>
            <a:endParaRPr lang="en-NZ" sz="1400" dirty="0"/>
          </a:p>
        </p:txBody>
      </p:sp>
      <p:pic>
        <p:nvPicPr>
          <p:cNvPr id="5" name="Audio 4">
            <a:hlinkClick r:id="" action="ppaction://media"/>
            <a:extLst>
              <a:ext uri="{FF2B5EF4-FFF2-40B4-BE49-F238E27FC236}">
                <a16:creationId xmlns:a16="http://schemas.microsoft.com/office/drawing/2014/main" id="{B7C77472-7577-4FCD-B3CB-BF22B91005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3857071"/>
      </p:ext>
    </p:extLst>
  </p:cSld>
  <p:clrMapOvr>
    <a:masterClrMapping/>
  </p:clrMapOvr>
  <mc:AlternateContent xmlns:mc="http://schemas.openxmlformats.org/markup-compatibility/2006">
    <mc:Choice xmlns:p14="http://schemas.microsoft.com/office/powerpoint/2010/main" Requires="p14">
      <p:transition spd="slow" p14:dur="2000" advTm="1150"/>
    </mc:Choice>
    <mc:Fallback>
      <p:transition spd="slow" advTm="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A951-AF98-45B0-8061-E9CA8848A95B}"/>
              </a:ext>
            </a:extLst>
          </p:cNvPr>
          <p:cNvSpPr>
            <a:spLocks noGrp="1"/>
          </p:cNvSpPr>
          <p:nvPr>
            <p:ph type="title"/>
          </p:nvPr>
        </p:nvSpPr>
        <p:spPr>
          <a:xfrm>
            <a:off x="660400" y="-142656"/>
            <a:ext cx="10058400" cy="1450757"/>
          </a:xfrm>
        </p:spPr>
        <p:txBody>
          <a:bodyPr/>
          <a:lstStyle/>
          <a:p>
            <a:r>
              <a:rPr lang="en-US" dirty="0"/>
              <a:t>References</a:t>
            </a:r>
          </a:p>
        </p:txBody>
      </p:sp>
      <p:sp>
        <p:nvSpPr>
          <p:cNvPr id="3" name="Content Placeholder 2">
            <a:extLst>
              <a:ext uri="{FF2B5EF4-FFF2-40B4-BE49-F238E27FC236}">
                <a16:creationId xmlns:a16="http://schemas.microsoft.com/office/drawing/2014/main" id="{A5D95FC2-315C-4B28-AED1-F57927D8DF78}"/>
              </a:ext>
            </a:extLst>
          </p:cNvPr>
          <p:cNvSpPr>
            <a:spLocks noGrp="1"/>
          </p:cNvSpPr>
          <p:nvPr>
            <p:ph idx="1"/>
          </p:nvPr>
        </p:nvSpPr>
        <p:spPr>
          <a:xfrm>
            <a:off x="0" y="1968502"/>
            <a:ext cx="12192000" cy="5029198"/>
          </a:xfrm>
        </p:spPr>
        <p:txBody>
          <a:bodyPr>
            <a:noAutofit/>
          </a:bodyPr>
          <a:lstStyle/>
          <a:p>
            <a:pPr marL="234950" indent="-234950"/>
            <a:r>
              <a:rPr lang="en-US" sz="1400" dirty="0"/>
              <a:t>Farmer, L. (2014, January 28). </a:t>
            </a:r>
            <a:r>
              <a:rPr lang="en-US" sz="1400" i="1" dirty="0"/>
              <a:t>How are pensions protected state-by-state?</a:t>
            </a:r>
            <a:r>
              <a:rPr lang="en-US" sz="1400" dirty="0"/>
              <a:t> </a:t>
            </a:r>
            <a:r>
              <a:rPr lang="en-US" sz="1400" dirty="0">
                <a:hlinkClick r:id="rId4"/>
              </a:rPr>
              <a:t>https://www.governing.com/finance101/gov-pension-protections-state-by-</a:t>
            </a:r>
            <a:r>
              <a:rPr lang="en-US" sz="1400" dirty="0"/>
              <a:t>	</a:t>
            </a:r>
            <a:r>
              <a:rPr lang="en-US" sz="1400" u="sng" dirty="0">
                <a:solidFill>
                  <a:srgbClr val="00B0F0"/>
                </a:solidFill>
              </a:rPr>
              <a:t>state.html</a:t>
            </a:r>
            <a:r>
              <a:rPr lang="en-US" sz="1400" dirty="0"/>
              <a:t>.</a:t>
            </a:r>
          </a:p>
          <a:p>
            <a:pPr marL="234950" indent="-234950"/>
            <a:r>
              <a:rPr lang="en-US" sz="1400" dirty="0"/>
              <a:t>Moran, A. E. (2013). "De-risking"-more employers use lump-sum payouts options to decrease their defined benefit plan liabilities. </a:t>
            </a:r>
            <a:r>
              <a:rPr lang="en-US" sz="1400" i="1" dirty="0"/>
              <a:t>Employee Relations Law 	Journal</a:t>
            </a:r>
            <a:r>
              <a:rPr lang="en-US" sz="1400" dirty="0"/>
              <a:t>, </a:t>
            </a:r>
            <a:r>
              <a:rPr lang="en-US" sz="1400" i="1" dirty="0"/>
              <a:t>39</a:t>
            </a:r>
            <a:r>
              <a:rPr lang="en-US" sz="1400" dirty="0"/>
              <a:t>(1), 78-82. </a:t>
            </a:r>
            <a:r>
              <a:rPr lang="en-US" sz="1400" u="sng" dirty="0">
                <a:hlinkClick r:id="rId5"/>
              </a:rPr>
              <a:t>https://search-proquest-com.nmit.idm.oclc.org/docview/1366391692?accountid=40261</a:t>
            </a:r>
            <a:r>
              <a:rPr lang="en-US" sz="1400" dirty="0"/>
              <a:t> </a:t>
            </a:r>
            <a:endParaRPr lang="en-NZ" sz="1400" dirty="0"/>
          </a:p>
          <a:p>
            <a:pPr marL="234950" indent="-234950"/>
            <a:r>
              <a:rPr lang="en-US" sz="1400" dirty="0" err="1"/>
              <a:t>Munnell</a:t>
            </a:r>
            <a:r>
              <a:rPr lang="en-US" sz="1400" dirty="0"/>
              <a:t>, A. H., </a:t>
            </a:r>
            <a:r>
              <a:rPr lang="en-US" sz="1400" dirty="0" err="1"/>
              <a:t>Aubry</a:t>
            </a:r>
            <a:r>
              <a:rPr lang="en-US" sz="1400" dirty="0"/>
              <a:t>, J.-P., Hurwitz, J., &amp; </a:t>
            </a:r>
            <a:r>
              <a:rPr lang="en-US" sz="1400" dirty="0" err="1"/>
              <a:t>Quinby</a:t>
            </a:r>
            <a:r>
              <a:rPr lang="en-US" sz="1400" dirty="0"/>
              <a:t>, L. D. (2012, September). </a:t>
            </a:r>
            <a:r>
              <a:rPr lang="en-US" sz="1400" i="1" dirty="0"/>
              <a:t>How would GASB proposals affect state and local pension reporting?</a:t>
            </a:r>
            <a:r>
              <a:rPr lang="en-US" sz="1400" dirty="0"/>
              <a:t> Center for 	Retirement Research. </a:t>
            </a:r>
            <a:r>
              <a:rPr lang="en-US" sz="1400" dirty="0">
                <a:hlinkClick r:id="rId6"/>
              </a:rPr>
              <a:t>https://crr.bc.edu/working-papers/how-would-gasb-proposals-affect-state-and-local-pension-reporting-2/</a:t>
            </a:r>
            <a:endParaRPr lang="en-US" sz="1400" dirty="0"/>
          </a:p>
          <a:p>
            <a:pPr marL="234950" indent="-234950"/>
            <a:r>
              <a:rPr lang="en-US" sz="1400" dirty="0" err="1"/>
              <a:t>Munnell</a:t>
            </a:r>
            <a:r>
              <a:rPr lang="en-US" sz="1400" dirty="0"/>
              <a:t>, A. H., </a:t>
            </a:r>
            <a:r>
              <a:rPr lang="en-US" sz="1400" dirty="0" err="1"/>
              <a:t>Wandrei</a:t>
            </a:r>
            <a:r>
              <a:rPr lang="en-US" sz="1400" dirty="0"/>
              <a:t>, K., &amp; </a:t>
            </a:r>
            <a:r>
              <a:rPr lang="en-US" sz="1400" dirty="0" err="1"/>
              <a:t>Aubry</a:t>
            </a:r>
            <a:r>
              <a:rPr lang="en-US" sz="1400" dirty="0"/>
              <a:t>, J.-P. (2020, May). </a:t>
            </a:r>
            <a:r>
              <a:rPr lang="en-US" sz="1400" i="1" dirty="0"/>
              <a:t>2020 update: market decline worsens the outlook for public plans</a:t>
            </a:r>
            <a:r>
              <a:rPr lang="en-US" sz="1400" dirty="0"/>
              <a:t>. Center For Retirement Research 	Public Plans Data. </a:t>
            </a:r>
            <a:r>
              <a:rPr lang="en-US" sz="1400" dirty="0">
                <a:hlinkClick r:id="rId7"/>
              </a:rPr>
              <a:t>https://publicplansdata.org/2020/05/12/2020-update-market-decline-worsens-the-outlook-for-public-plans/</a:t>
            </a:r>
            <a:r>
              <a:rPr lang="en-US" sz="1400" dirty="0"/>
              <a:t> .</a:t>
            </a:r>
            <a:endParaRPr lang="en-NZ" sz="1400" dirty="0"/>
          </a:p>
          <a:p>
            <a:pPr marL="234950" indent="-234950"/>
            <a:r>
              <a:rPr lang="en-US" sz="1400" dirty="0"/>
              <a:t>Norcross, E., &amp; Gonzalez, O. (2019, November 15). </a:t>
            </a:r>
            <a:r>
              <a:rPr lang="en-US" sz="1400" i="1" dirty="0"/>
              <a:t>Ranking the states by fiscal condition</a:t>
            </a:r>
            <a:r>
              <a:rPr lang="en-US" sz="1400" dirty="0"/>
              <a:t>. </a:t>
            </a:r>
            <a:r>
              <a:rPr lang="en-US" sz="1400" dirty="0" err="1"/>
              <a:t>Mercatus</a:t>
            </a:r>
            <a:r>
              <a:rPr lang="en-US" sz="1400" dirty="0"/>
              <a:t> Center at George Mason University. 	</a:t>
            </a:r>
            <a:r>
              <a:rPr lang="en-US" sz="1400" dirty="0">
                <a:hlinkClick r:id="rId8"/>
              </a:rPr>
              <a:t>https://www.mercatus.org/publications/urban-economics/state-fiscal-rankings</a:t>
            </a:r>
            <a:r>
              <a:rPr lang="en-US" sz="1400" dirty="0"/>
              <a:t>. </a:t>
            </a:r>
            <a:endParaRPr lang="en-NZ" sz="1400" dirty="0"/>
          </a:p>
          <a:p>
            <a:pPr marL="800100" lvl="0" indent="-565150">
              <a:buClr>
                <a:srgbClr val="9BA8B7"/>
              </a:buClr>
              <a:buNone/>
            </a:pPr>
            <a:r>
              <a:rPr lang="en-US" sz="1400" dirty="0">
                <a:solidFill>
                  <a:srgbClr val="000000">
                    <a:lumMod val="75000"/>
                    <a:lumOff val="25000"/>
                  </a:srgbClr>
                </a:solidFill>
                <a:ea typeface="Calibri" panose="020F0502020204030204" pitchFamily="34" charset="0"/>
                <a:cs typeface="Times New Roman" panose="02020603050405020304" pitchFamily="18" charset="0"/>
              </a:rPr>
              <a:t>U.S. Census Bureau. (2019, June 26). </a:t>
            </a:r>
            <a:r>
              <a:rPr lang="en-US" sz="1400" i="1" dirty="0">
                <a:solidFill>
                  <a:srgbClr val="000000">
                    <a:lumMod val="75000"/>
                    <a:lumOff val="25000"/>
                  </a:srgbClr>
                </a:solidFill>
                <a:ea typeface="Calibri" panose="020F0502020204030204" pitchFamily="34" charset="0"/>
                <a:cs typeface="Times New Roman" panose="02020603050405020304" pitchFamily="18" charset="0"/>
              </a:rPr>
              <a:t>2018 annual survey of public pensions: State &amp; local tables</a:t>
            </a:r>
            <a:r>
              <a:rPr lang="en-US" sz="1400" dirty="0">
                <a:solidFill>
                  <a:srgbClr val="000000">
                    <a:lumMod val="75000"/>
                    <a:lumOff val="25000"/>
                  </a:srgbClr>
                </a:solidFill>
                <a:ea typeface="Calibri" panose="020F0502020204030204" pitchFamily="34" charset="0"/>
                <a:cs typeface="Times New Roman" panose="02020603050405020304" pitchFamily="18" charset="0"/>
              </a:rPr>
              <a:t>. Retrieved May 22, 2020. </a:t>
            </a:r>
            <a:r>
              <a:rPr lang="en-US" sz="1400" u="sng" dirty="0">
                <a:solidFill>
                  <a:srgbClr val="00B0F0"/>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https://www.census.gov/data/tables/2018/econ/aspp/aspp-historical-tables.html&amp;data</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BD66C4BE-611C-426C-AF06-8F47D9E96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6035048"/>
      </p:ext>
    </p:extLst>
  </p:cSld>
  <p:clrMapOvr>
    <a:masterClrMapping/>
  </p:clrMapOvr>
  <mc:AlternateContent xmlns:mc="http://schemas.openxmlformats.org/markup-compatibility/2006">
    <mc:Choice xmlns:p14="http://schemas.microsoft.com/office/powerpoint/2010/main" Requires="p14">
      <p:transition spd="slow" p14:dur="2000" advTm="1268"/>
    </mc:Choice>
    <mc:Fallback>
      <p:transition spd="slow" advTm="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A951-AF98-45B0-8061-E9CA8848A95B}"/>
              </a:ext>
            </a:extLst>
          </p:cNvPr>
          <p:cNvSpPr>
            <a:spLocks noGrp="1"/>
          </p:cNvSpPr>
          <p:nvPr>
            <p:ph type="title"/>
          </p:nvPr>
        </p:nvSpPr>
        <p:spPr>
          <a:xfrm>
            <a:off x="660400" y="-142656"/>
            <a:ext cx="10058400" cy="1450757"/>
          </a:xfrm>
        </p:spPr>
        <p:txBody>
          <a:bodyPr/>
          <a:lstStyle/>
          <a:p>
            <a:r>
              <a:rPr lang="en-US" dirty="0"/>
              <a:t>References</a:t>
            </a:r>
          </a:p>
        </p:txBody>
      </p:sp>
      <p:sp>
        <p:nvSpPr>
          <p:cNvPr id="3" name="Content Placeholder 2">
            <a:extLst>
              <a:ext uri="{FF2B5EF4-FFF2-40B4-BE49-F238E27FC236}">
                <a16:creationId xmlns:a16="http://schemas.microsoft.com/office/drawing/2014/main" id="{A5D95FC2-315C-4B28-AED1-F57927D8DF78}"/>
              </a:ext>
            </a:extLst>
          </p:cNvPr>
          <p:cNvSpPr>
            <a:spLocks noGrp="1"/>
          </p:cNvSpPr>
          <p:nvPr>
            <p:ph idx="1"/>
          </p:nvPr>
        </p:nvSpPr>
        <p:spPr>
          <a:xfrm>
            <a:off x="0" y="1968502"/>
            <a:ext cx="12192000" cy="5029198"/>
          </a:xfrm>
        </p:spPr>
        <p:txBody>
          <a:bodyPr>
            <a:noAutofit/>
          </a:bodyPr>
          <a:lstStyle/>
          <a:p>
            <a:pPr marL="234950" indent="-234950"/>
            <a:r>
              <a:rPr lang="en-US" sz="1400" dirty="0"/>
              <a:t>U.S. Department of Labor. (n.d.). </a:t>
            </a:r>
            <a:r>
              <a:rPr lang="en-US" sz="1400" i="1" dirty="0"/>
              <a:t>Types of retirement plans</a:t>
            </a:r>
            <a:r>
              <a:rPr lang="en-US" sz="1400" dirty="0"/>
              <a:t>. Retrieved May 14, 2020, from </a:t>
            </a:r>
            <a:r>
              <a:rPr lang="en-US" sz="1400" dirty="0">
                <a:hlinkClick r:id="rId4"/>
              </a:rPr>
              <a:t>https://www.dol.gov/general/topic/retirement/typesofplans</a:t>
            </a:r>
            <a:r>
              <a:rPr lang="en-US" sz="1400" dirty="0"/>
              <a:t>.</a:t>
            </a:r>
          </a:p>
          <a:p>
            <a:pPr marL="234950" indent="-234950"/>
            <a:r>
              <a:rPr lang="en-US" sz="1400" dirty="0"/>
              <a:t> Weinberg, S., &amp; Norcross, E. (2019, September 15). </a:t>
            </a:r>
            <a:r>
              <a:rPr lang="en-US" sz="1400" i="1" dirty="0"/>
              <a:t>GASB 67 and GASB 68: what the new accounting standards mean for public pension reporting</a:t>
            </a:r>
            <a:r>
              <a:rPr lang="en-US" sz="1400" dirty="0"/>
              <a:t>. </a:t>
            </a:r>
            <a:r>
              <a:rPr lang="en-US" sz="1400" dirty="0" err="1"/>
              <a:t>Mercatus</a:t>
            </a:r>
            <a:r>
              <a:rPr lang="en-US" sz="1400" dirty="0"/>
              <a:t> 	Center at George Mason University. </a:t>
            </a:r>
            <a:r>
              <a:rPr lang="en-US" sz="1400" dirty="0">
                <a:hlinkClick r:id="rId5"/>
              </a:rPr>
              <a:t>https://www.mercatus.org/publications/urban-economics/gasb-67-and-gasb-68-what-new-accounting-standards-</a:t>
            </a:r>
            <a:r>
              <a:rPr lang="en-US" sz="1400" dirty="0"/>
              <a:t>	</a:t>
            </a:r>
            <a:r>
              <a:rPr lang="en-US" sz="1400" u="sng" dirty="0">
                <a:solidFill>
                  <a:srgbClr val="00B0F0"/>
                </a:solidFill>
              </a:rPr>
              <a:t>mean-public-pension</a:t>
            </a:r>
            <a:r>
              <a:rPr lang="en-US" sz="1400" dirty="0"/>
              <a:t>.</a:t>
            </a:r>
          </a:p>
          <a:p>
            <a:pPr marL="0" marR="0" indent="0">
              <a:lnSpc>
                <a:spcPct val="200000"/>
              </a:lnSpc>
              <a:spcBef>
                <a:spcPts val="0"/>
              </a:spcBef>
              <a:spcAft>
                <a:spcPts val="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3C8043E8-5DFD-4239-A120-E63F596BB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9307646"/>
      </p:ext>
    </p:extLst>
  </p:cSld>
  <p:clrMapOvr>
    <a:masterClrMapping/>
  </p:clrMapOvr>
  <mc:AlternateContent xmlns:mc="http://schemas.openxmlformats.org/markup-compatibility/2006">
    <mc:Choice xmlns:p14="http://schemas.microsoft.com/office/powerpoint/2010/main" Requires="p14">
      <p:transition spd="slow" p14:dur="2000" advTm="1269"/>
    </mc:Choice>
    <mc:Fallback>
      <p:transition spd="slow" advTm="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61313" y="110836"/>
            <a:ext cx="9370614" cy="4724399"/>
          </a:xfrm>
        </p:spPr>
        <p:txBody>
          <a:bodyPr anchor="ctr">
            <a:noAutofit/>
          </a:bodyPr>
          <a:lstStyle/>
          <a:p>
            <a:r>
              <a:rPr lang="en-US" sz="2800" dirty="0">
                <a:solidFill>
                  <a:schemeClr val="bg1"/>
                </a:solidFill>
              </a:rPr>
              <a:t>“From the town of Detroit where my job is secure yeah</a:t>
            </a:r>
            <a:br>
              <a:rPr lang="en-US" sz="2800" dirty="0">
                <a:solidFill>
                  <a:schemeClr val="bg1"/>
                </a:solidFill>
              </a:rPr>
            </a:br>
            <a:r>
              <a:rPr lang="en-US" sz="2800" dirty="0">
                <a:solidFill>
                  <a:schemeClr val="bg1"/>
                </a:solidFill>
              </a:rPr>
              <a:t>Secure in the fact now that it's gone for good yeah</a:t>
            </a:r>
            <a:br>
              <a:rPr lang="en-US" sz="2800" dirty="0"/>
            </a:br>
            <a:r>
              <a:rPr lang="en-US" sz="2800" b="1" dirty="0"/>
              <a:t>So I'll scrimp and I'll scrape at this pension I saved</a:t>
            </a:r>
            <a:br>
              <a:rPr lang="en-US" sz="2800" b="1" dirty="0"/>
            </a:br>
            <a:r>
              <a:rPr lang="en-US" sz="2800" b="1" dirty="0"/>
              <a:t>So it should be gone by the end of the day</a:t>
            </a:r>
            <a:br>
              <a:rPr lang="en-US" sz="2800" dirty="0"/>
            </a:br>
            <a:r>
              <a:rPr lang="en-US" sz="2800" dirty="0">
                <a:solidFill>
                  <a:schemeClr val="bg1"/>
                </a:solidFill>
              </a:rPr>
              <a:t>Yeah the power's out</a:t>
            </a:r>
            <a:br>
              <a:rPr lang="en-US" sz="2800" dirty="0">
                <a:solidFill>
                  <a:schemeClr val="bg1"/>
                </a:solidFill>
              </a:rPr>
            </a:br>
            <a:r>
              <a:rPr lang="en-US" sz="2800" dirty="0">
                <a:solidFill>
                  <a:schemeClr val="bg1"/>
                </a:solidFill>
              </a:rPr>
              <a:t>Is there no luck in sight?</a:t>
            </a:r>
            <a:br>
              <a:rPr lang="en-US" sz="2800" dirty="0">
                <a:solidFill>
                  <a:schemeClr val="bg1"/>
                </a:solidFill>
              </a:rPr>
            </a:br>
            <a:r>
              <a:rPr lang="en-US" sz="2800" dirty="0">
                <a:solidFill>
                  <a:schemeClr val="bg1"/>
                </a:solidFill>
              </a:rPr>
              <a:t>Yeah the power's out</a:t>
            </a:r>
            <a:br>
              <a:rPr lang="en-US" sz="2800" dirty="0">
                <a:solidFill>
                  <a:schemeClr val="bg1"/>
                </a:solidFill>
              </a:rPr>
            </a:br>
            <a:r>
              <a:rPr lang="en-US" sz="2800" dirty="0">
                <a:solidFill>
                  <a:schemeClr val="bg1"/>
                </a:solidFill>
              </a:rPr>
              <a:t>Hope it's just for the night</a:t>
            </a:r>
            <a:br>
              <a:rPr lang="en-US" sz="2800" dirty="0">
                <a:solidFill>
                  <a:schemeClr val="bg1"/>
                </a:solidFill>
              </a:rPr>
            </a:br>
            <a:r>
              <a:rPr lang="en-US" sz="2800" dirty="0">
                <a:solidFill>
                  <a:schemeClr val="bg1"/>
                </a:solidFill>
              </a:rPr>
              <a:t>Yeah the power's out</a:t>
            </a:r>
            <a:br>
              <a:rPr lang="en-US" sz="2800" dirty="0">
                <a:solidFill>
                  <a:schemeClr val="bg1"/>
                </a:solidFill>
              </a:rPr>
            </a:br>
            <a:r>
              <a:rPr lang="en-US" sz="2800" dirty="0">
                <a:solidFill>
                  <a:schemeClr val="bg1"/>
                </a:solidFill>
              </a:rPr>
              <a:t>Another kick in the head</a:t>
            </a:r>
            <a:br>
              <a:rPr lang="en-US" sz="2800" dirty="0">
                <a:solidFill>
                  <a:schemeClr val="bg1"/>
                </a:solidFill>
              </a:rPr>
            </a:br>
            <a:r>
              <a:rPr lang="en-US" sz="2800" dirty="0">
                <a:solidFill>
                  <a:schemeClr val="bg1"/>
                </a:solidFill>
              </a:rPr>
              <a:t>I'm so poor at this living I'd be richer off ….”</a:t>
            </a:r>
            <a:endParaRPr lang="en-US" sz="2800" i="1" dirty="0">
              <a:solidFill>
                <a:schemeClr val="bg1"/>
              </a:solidFill>
            </a:endParaRP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chemeClr val="bg1"/>
                </a:solidFill>
              </a:rPr>
              <a:t>— </a:t>
            </a:r>
            <a:r>
              <a:rPr lang="en-US" dirty="0" err="1">
                <a:solidFill>
                  <a:schemeClr val="bg1"/>
                </a:solidFill>
              </a:rPr>
              <a:t>Floggin</a:t>
            </a:r>
            <a:r>
              <a:rPr lang="en-US" dirty="0">
                <a:solidFill>
                  <a:schemeClr val="bg1"/>
                </a:solidFill>
              </a:rPr>
              <a:t>’ Molly, </a:t>
            </a:r>
            <a:r>
              <a:rPr lang="en-US" i="1" dirty="0">
                <a:solidFill>
                  <a:schemeClr val="bg1"/>
                </a:solidFill>
              </a:rPr>
              <a:t>The Power’s Out </a:t>
            </a:r>
            <a:r>
              <a:rPr lang="en-US" dirty="0">
                <a:solidFill>
                  <a:schemeClr val="bg1"/>
                </a:solidFill>
              </a:rPr>
              <a:t>from </a:t>
            </a:r>
            <a:r>
              <a:rPr lang="en-US" i="1" dirty="0">
                <a:solidFill>
                  <a:schemeClr val="bg1"/>
                </a:solidFill>
              </a:rPr>
              <a:t>the Speed of Darkness</a:t>
            </a:r>
            <a:r>
              <a:rPr lang="en-US" dirty="0">
                <a:solidFill>
                  <a:schemeClr val="bg1"/>
                </a:solidFill>
              </a:rPr>
              <a:t> Album, 2011  </a:t>
            </a:r>
          </a:p>
        </p:txBody>
      </p:sp>
      <p:sp>
        <p:nvSpPr>
          <p:cNvPr id="4" name="TextBox 3">
            <a:extLst>
              <a:ext uri="{FF2B5EF4-FFF2-40B4-BE49-F238E27FC236}">
                <a16:creationId xmlns:a16="http://schemas.microsoft.com/office/drawing/2014/main" id="{5D3ED6C5-6E86-4F59-AD13-2ADBF75A4435}"/>
              </a:ext>
            </a:extLst>
          </p:cNvPr>
          <p:cNvSpPr txBox="1"/>
          <p:nvPr/>
        </p:nvSpPr>
        <p:spPr>
          <a:xfrm>
            <a:off x="8905838" y="5010738"/>
            <a:ext cx="3124849" cy="307777"/>
          </a:xfrm>
          <a:prstGeom prst="rect">
            <a:avLst/>
          </a:prstGeom>
          <a:noFill/>
        </p:spPr>
        <p:txBody>
          <a:bodyPr wrap="square" rtlCol="0">
            <a:spAutoFit/>
          </a:bodyPr>
          <a:lstStyle/>
          <a:p>
            <a:pPr algn="ctr"/>
            <a:r>
              <a:rPr kumimoji="0" lang="en-US" sz="1400" b="0" i="0" u="none" strike="noStrike" kern="1200" cap="none" spc="0" normalizeH="0" baseline="0" noProof="0" dirty="0">
                <a:ln>
                  <a:noFill/>
                </a:ln>
                <a:solidFill>
                  <a:schemeClr val="bg1"/>
                </a:solidFill>
                <a:effectLst/>
                <a:uLnTx/>
                <a:uFillTx/>
                <a:latin typeface="Franklin Gothic Book" panose="020F0502020204030204"/>
                <a:ea typeface="+mn-ea"/>
                <a:cs typeface="+mn-cs"/>
              </a:rPr>
              <a:t>(</a:t>
            </a:r>
            <a:r>
              <a:rPr lang="en-US" sz="1400" dirty="0">
                <a:solidFill>
                  <a:schemeClr val="bg1"/>
                </a:solidFill>
              </a:rPr>
              <a:t>The Pop Break, n.d.</a:t>
            </a:r>
            <a:r>
              <a:rPr kumimoji="0" lang="en-US" sz="1400" b="0" i="0" u="none" strike="noStrike" kern="1200" cap="none" spc="0" normalizeH="0" baseline="0" noProof="0" dirty="0">
                <a:ln>
                  <a:noFill/>
                </a:ln>
                <a:solidFill>
                  <a:schemeClr val="bg1"/>
                </a:solidFill>
                <a:effectLst/>
                <a:uLnTx/>
                <a:uFillTx/>
                <a:latin typeface="Franklin Gothic Book" panose="020F0502020204030204"/>
                <a:ea typeface="+mn-ea"/>
                <a:cs typeface="+mn-cs"/>
              </a:rPr>
              <a:t>)</a:t>
            </a:r>
            <a:endParaRPr kumimoji="0" lang="en-NZ" sz="1400" b="0" i="0" u="none" strike="noStrike" kern="1200" cap="none" spc="0" normalizeH="0" baseline="0" noProof="0" dirty="0">
              <a:ln>
                <a:noFill/>
              </a:ln>
              <a:solidFill>
                <a:schemeClr val="bg1"/>
              </a:solidFill>
              <a:effectLst/>
              <a:uLnTx/>
              <a:uFillTx/>
              <a:latin typeface="Franklin Gothic Book" panose="020F0502020204030204"/>
              <a:ea typeface="+mn-ea"/>
              <a:cs typeface="+mn-cs"/>
            </a:endParaRPr>
          </a:p>
        </p:txBody>
      </p:sp>
      <p:pic>
        <p:nvPicPr>
          <p:cNvPr id="7" name="Picture 6">
            <a:extLst>
              <a:ext uri="{FF2B5EF4-FFF2-40B4-BE49-F238E27FC236}">
                <a16:creationId xmlns:a16="http://schemas.microsoft.com/office/drawing/2014/main" id="{FD89B19C-90C3-48B2-BB31-05BF8E7395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7224" y="27707"/>
            <a:ext cx="1772609" cy="2154382"/>
          </a:xfrm>
          <a:prstGeom prst="rect">
            <a:avLst/>
          </a:prstGeom>
        </p:spPr>
      </p:pic>
      <p:pic>
        <p:nvPicPr>
          <p:cNvPr id="9" name="Online Media 8" title="The Power's Out - Flogging Molly">
            <a:hlinkClick r:id="" action="ppaction://media"/>
            <a:extLst>
              <a:ext uri="{FF2B5EF4-FFF2-40B4-BE49-F238E27FC236}">
                <a16:creationId xmlns:a16="http://schemas.microsoft.com/office/drawing/2014/main" id="{2D08E229-901E-4EE0-B312-768A8B6F362A}"/>
              </a:ext>
            </a:extLst>
          </p:cNvPr>
          <p:cNvPicPr>
            <a:picLocks noRot="1" noChangeAspect="1"/>
          </p:cNvPicPr>
          <p:nvPr>
            <a:videoFile r:link="rId1"/>
          </p:nvPr>
        </p:nvPicPr>
        <p:blipFill>
          <a:blip r:embed="rId8"/>
          <a:stretch>
            <a:fillRect/>
          </a:stretch>
        </p:blipFill>
        <p:spPr>
          <a:xfrm>
            <a:off x="7693731" y="2396591"/>
            <a:ext cx="4456704" cy="2506896"/>
          </a:xfrm>
          <a:prstGeom prst="rect">
            <a:avLst/>
          </a:prstGeom>
        </p:spPr>
      </p:pic>
      <p:pic>
        <p:nvPicPr>
          <p:cNvPr id="10" name="05 - The Power's Out">
            <a:hlinkClick r:id="" action="ppaction://media"/>
            <a:extLst>
              <a:ext uri="{FF2B5EF4-FFF2-40B4-BE49-F238E27FC236}">
                <a16:creationId xmlns:a16="http://schemas.microsoft.com/office/drawing/2014/main" id="{1CBA634B-0CB3-46F0-BD08-3B88FF876B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9834" y="5682440"/>
            <a:ext cx="609600" cy="609600"/>
          </a:xfrm>
          <a:prstGeom prst="rect">
            <a:avLst/>
          </a:prstGeom>
        </p:spPr>
      </p:pic>
      <p:pic>
        <p:nvPicPr>
          <p:cNvPr id="16" name="Audio 15">
            <a:hlinkClick r:id="" action="ppaction://media"/>
            <a:extLst>
              <a:ext uri="{FF2B5EF4-FFF2-40B4-BE49-F238E27FC236}">
                <a16:creationId xmlns:a16="http://schemas.microsoft.com/office/drawing/2014/main" id="{FEE053B0-2250-4A96-86C7-49D0513EDB3A}"/>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6016886"/>
      </p:ext>
    </p:extLst>
  </p:cSld>
  <p:clrMapOvr>
    <a:masterClrMapping/>
  </p:clrMapOvr>
  <mc:AlternateContent xmlns:mc="http://schemas.openxmlformats.org/markup-compatibility/2006" xmlns:p14="http://schemas.microsoft.com/office/powerpoint/2010/main">
    <mc:Choice Requires="p14">
      <p:transition spd="slow" p14:dur="2000" advTm="79691"/>
    </mc:Choice>
    <mc:Fallback xmlns="">
      <p:transition spd="slow" advTm="7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 numSld="999">
                <p:cTn id="10" repeatCount="indefinite" fill="hold" display="0">
                  <p:stCondLst>
                    <p:cond delay="indefinite"/>
                  </p:stCondLst>
                  <p:endCondLst>
                    <p:cond evt="onStopAudio" delay="0">
                      <p:tgtEl>
                        <p:sldTgt/>
                      </p:tgtEl>
                    </p:cond>
                  </p:endCondLst>
                </p:cTn>
                <p:tgtEl>
                  <p:spTgt spid="10"/>
                </p:tgtEl>
              </p:cMediaNode>
            </p:audi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9"/>
                </p:tgtEl>
              </p:cMediaNode>
            </p:video>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117"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ADBE53-642E-4AE0-B023-6A575DF1DFB0}"/>
              </a:ext>
            </a:extLst>
          </p:cNvPr>
          <p:cNvSpPr>
            <a:spLocks noGrp="1"/>
          </p:cNvSpPr>
          <p:nvPr>
            <p:ph type="title"/>
          </p:nvPr>
        </p:nvSpPr>
        <p:spPr>
          <a:xfrm>
            <a:off x="1097279" y="4916904"/>
            <a:ext cx="10113645" cy="743682"/>
          </a:xfrm>
        </p:spPr>
        <p:txBody>
          <a:bodyPr/>
          <a:lstStyle/>
          <a:p>
            <a:pPr algn="ctr"/>
            <a:r>
              <a:rPr lang="en-US" dirty="0"/>
              <a:t>How Safe Is My Public Pension?</a:t>
            </a:r>
          </a:p>
        </p:txBody>
      </p:sp>
      <p:sp>
        <p:nvSpPr>
          <p:cNvPr id="6" name="Text Placeholder 5">
            <a:extLst>
              <a:ext uri="{FF2B5EF4-FFF2-40B4-BE49-F238E27FC236}">
                <a16:creationId xmlns:a16="http://schemas.microsoft.com/office/drawing/2014/main" id="{640710E6-D41D-4832-9A75-14F8A3B6D652}"/>
              </a:ext>
            </a:extLst>
          </p:cNvPr>
          <p:cNvSpPr>
            <a:spLocks noGrp="1"/>
          </p:cNvSpPr>
          <p:nvPr>
            <p:ph type="body" sz="half" idx="2"/>
          </p:nvPr>
        </p:nvSpPr>
        <p:spPr/>
        <p:txBody>
          <a:bodyPr/>
          <a:lstStyle/>
          <a:p>
            <a:endParaRPr lang="en-US" dirty="0"/>
          </a:p>
        </p:txBody>
      </p:sp>
      <p:sp>
        <p:nvSpPr>
          <p:cNvPr id="22" name="TextBox 21">
            <a:extLst>
              <a:ext uri="{FF2B5EF4-FFF2-40B4-BE49-F238E27FC236}">
                <a16:creationId xmlns:a16="http://schemas.microsoft.com/office/drawing/2014/main" id="{31A39687-153F-481A-86BD-FFCA142A4BCA}"/>
              </a:ext>
            </a:extLst>
          </p:cNvPr>
          <p:cNvSpPr txBox="1"/>
          <p:nvPr/>
        </p:nvSpPr>
        <p:spPr>
          <a:xfrm>
            <a:off x="15" y="4578350"/>
            <a:ext cx="12191985" cy="307777"/>
          </a:xfrm>
          <a:prstGeom prst="rect">
            <a:avLst/>
          </a:prstGeom>
          <a:noFill/>
        </p:spPr>
        <p:txBody>
          <a:bodyPr wrap="square" rtlCol="0">
            <a:spAutoFit/>
          </a:bodyPr>
          <a:lstStyle/>
          <a:p>
            <a:r>
              <a:rPr lang="en-US" sz="1400" dirty="0">
                <a:solidFill>
                  <a:schemeClr val="bg1"/>
                </a:solidFill>
                <a:hlinkClick r:id="rId4" tooltip="http://www.blacklistednews.com/Your_Pension_Could_Be_At_The_Center_Of_America's_Next_Financial_Crisis/57537/0/38/38/Y/M.html">
                  <a:extLst>
                    <a:ext uri="{A12FA001-AC4F-418D-AE19-62706E023703}">
                      <ahyp:hlinkClr xmlns:ahyp="http://schemas.microsoft.com/office/drawing/2018/hyperlinkcolor" val="tx"/>
                    </a:ext>
                  </a:extLst>
                </a:hlinkClick>
              </a:rPr>
              <a:t>This Photo</a:t>
            </a:r>
            <a:r>
              <a:rPr lang="en-US" sz="1400" dirty="0">
                <a:solidFill>
                  <a:schemeClr val="bg1"/>
                </a:solidFill>
              </a:rPr>
              <a:t> by Unknown Author is licensed under </a:t>
            </a:r>
            <a:r>
              <a:rPr lang="en-US" sz="1400" dirty="0">
                <a:solidFill>
                  <a:schemeClr val="bg1"/>
                </a:solidFill>
                <a:hlinkClick r:id="rId5" tooltip="https://creativecommons.org/licenses/by/3.0/">
                  <a:extLst>
                    <a:ext uri="{A12FA001-AC4F-418D-AE19-62706E023703}">
                      <ahyp:hlinkClr xmlns:ahyp="http://schemas.microsoft.com/office/drawing/2018/hyperlinkcolor" val="tx"/>
                    </a:ext>
                  </a:extLst>
                </a:hlinkClick>
              </a:rPr>
              <a:t>CC BY</a:t>
            </a:r>
            <a:endParaRPr lang="en-US" sz="1400" dirty="0">
              <a:solidFill>
                <a:schemeClr val="bg1"/>
              </a:solidFill>
            </a:endParaRPr>
          </a:p>
        </p:txBody>
      </p:sp>
      <p:pic>
        <p:nvPicPr>
          <p:cNvPr id="21" name="Picture Placeholder 20">
            <a:extLst>
              <a:ext uri="{FF2B5EF4-FFF2-40B4-BE49-F238E27FC236}">
                <a16:creationId xmlns:a16="http://schemas.microsoft.com/office/drawing/2014/main" id="{7891FCE4-983A-47B9-BAF7-E1F4A3B014C2}"/>
              </a:ext>
            </a:extLst>
          </p:cNvPr>
          <p:cNvPicPr>
            <a:picLocks noGrp="1" noChangeAspect="1"/>
          </p:cNvPicPr>
          <p:nvPr>
            <p:ph type="pic" idx="1"/>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678" b="23678"/>
          <a:stretch>
            <a:fillRect/>
          </a:stretch>
        </p:blipFill>
        <p:spPr/>
      </p:pic>
      <p:pic>
        <p:nvPicPr>
          <p:cNvPr id="8" name="Audio 7">
            <a:hlinkClick r:id="" action="ppaction://media"/>
            <a:extLst>
              <a:ext uri="{FF2B5EF4-FFF2-40B4-BE49-F238E27FC236}">
                <a16:creationId xmlns:a16="http://schemas.microsoft.com/office/drawing/2014/main" id="{443130EA-2A95-4B2A-985D-C7865D8D4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731052"/>
      </p:ext>
    </p:extLst>
  </p:cSld>
  <p:clrMapOvr>
    <a:masterClrMapping/>
  </p:clrMapOvr>
  <mc:AlternateContent xmlns:mc="http://schemas.openxmlformats.org/markup-compatibility/2006" xmlns:p14="http://schemas.microsoft.com/office/powerpoint/2010/main">
    <mc:Choice Requires="p14">
      <p:transition spd="slow" p14:dur="2000" advTm="54574"/>
    </mc:Choice>
    <mc:Fallback xmlns="">
      <p:transition spd="slow" advTm="5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EBC2-4B71-44BD-AE77-E956A28ED49C}"/>
              </a:ext>
            </a:extLst>
          </p:cNvPr>
          <p:cNvSpPr>
            <a:spLocks noGrp="1"/>
          </p:cNvSpPr>
          <p:nvPr>
            <p:ph type="title"/>
          </p:nvPr>
        </p:nvSpPr>
        <p:spPr>
          <a:xfrm>
            <a:off x="1066800" y="238550"/>
            <a:ext cx="10058400" cy="1450757"/>
          </a:xfrm>
        </p:spPr>
        <p:txBody>
          <a:bodyPr/>
          <a:lstStyle/>
          <a:p>
            <a:pPr algn="ctr"/>
            <a:r>
              <a:rPr lang="en-US" dirty="0"/>
              <a:t>How Most (Non-Federal) U.S. Public Pension Plans (PPPs) Work</a:t>
            </a:r>
          </a:p>
        </p:txBody>
      </p:sp>
      <p:sp>
        <p:nvSpPr>
          <p:cNvPr id="3" name="Content Placeholder 2">
            <a:extLst>
              <a:ext uri="{FF2B5EF4-FFF2-40B4-BE49-F238E27FC236}">
                <a16:creationId xmlns:a16="http://schemas.microsoft.com/office/drawing/2014/main" id="{4529071E-A7BB-4B5E-9921-3F9EC793AA7A}"/>
              </a:ext>
            </a:extLst>
          </p:cNvPr>
          <p:cNvSpPr>
            <a:spLocks noGrp="1"/>
          </p:cNvSpPr>
          <p:nvPr>
            <p:ph idx="1"/>
          </p:nvPr>
        </p:nvSpPr>
        <p:spPr>
          <a:xfrm>
            <a:off x="96982" y="1884221"/>
            <a:ext cx="9407236" cy="4915341"/>
          </a:xfrm>
        </p:spPr>
        <p:txBody>
          <a:bodyPr>
            <a:normAutofit/>
          </a:bodyPr>
          <a:lstStyle/>
          <a:p>
            <a:pPr marL="0" indent="55563">
              <a:lnSpc>
                <a:spcPct val="100000"/>
              </a:lnSpc>
              <a:spcBef>
                <a:spcPts val="95"/>
              </a:spcBef>
              <a:spcAft>
                <a:spcPts val="95"/>
              </a:spcAft>
              <a:buNone/>
            </a:pPr>
            <a:r>
              <a:rPr lang="en-US" sz="2800" b="1" dirty="0">
                <a:solidFill>
                  <a:schemeClr val="tx1"/>
                </a:solidFill>
              </a:rPr>
              <a:t>What they do: </a:t>
            </a:r>
          </a:p>
          <a:p>
            <a:pPr lvl="1">
              <a:spcBef>
                <a:spcPts val="95"/>
              </a:spcBef>
              <a:spcAft>
                <a:spcPts val="95"/>
              </a:spcAft>
            </a:pPr>
            <a:r>
              <a:rPr lang="en-US" sz="2400" b="1" dirty="0">
                <a:solidFill>
                  <a:schemeClr val="tx1"/>
                </a:solidFill>
              </a:rPr>
              <a:t>Pay annuitants a defined benefit (amount) in “retirement” </a:t>
            </a:r>
            <a:r>
              <a:rPr lang="en-US" sz="1400" b="1" dirty="0"/>
              <a:t>(DOL, 2020) </a:t>
            </a:r>
            <a:endParaRPr lang="en-US" sz="1400" b="1" dirty="0">
              <a:solidFill>
                <a:schemeClr val="tx1"/>
              </a:solidFill>
            </a:endParaRPr>
          </a:p>
          <a:p>
            <a:pPr lvl="1">
              <a:spcBef>
                <a:spcPts val="95"/>
              </a:spcBef>
              <a:spcAft>
                <a:spcPts val="95"/>
              </a:spcAft>
            </a:pPr>
            <a:r>
              <a:rPr lang="en-US" sz="2400" b="1" dirty="0">
                <a:solidFill>
                  <a:schemeClr val="tx1"/>
                </a:solidFill>
              </a:rPr>
              <a:t>Agreed to in advance – legal protections vary by state </a:t>
            </a:r>
            <a:r>
              <a:rPr lang="en-US" sz="1400" b="1" dirty="0">
                <a:solidFill>
                  <a:schemeClr val="tx1"/>
                </a:solidFill>
              </a:rPr>
              <a:t>(Farmer, 2014)</a:t>
            </a:r>
            <a:endParaRPr lang="en-US" sz="2400" b="1" dirty="0">
              <a:solidFill>
                <a:schemeClr val="tx1"/>
              </a:solidFill>
            </a:endParaRPr>
          </a:p>
          <a:p>
            <a:pPr lvl="1">
              <a:spcBef>
                <a:spcPts val="95"/>
              </a:spcBef>
              <a:spcAft>
                <a:spcPts val="95"/>
              </a:spcAft>
            </a:pPr>
            <a:r>
              <a:rPr lang="en-US" sz="2400" b="1" dirty="0">
                <a:solidFill>
                  <a:schemeClr val="tx1"/>
                </a:solidFill>
              </a:rPr>
              <a:t>Typically based on years worked and average salary</a:t>
            </a:r>
          </a:p>
          <a:p>
            <a:pPr marL="0" indent="55563">
              <a:lnSpc>
                <a:spcPct val="100000"/>
              </a:lnSpc>
              <a:spcBef>
                <a:spcPts val="95"/>
              </a:spcBef>
              <a:spcAft>
                <a:spcPts val="95"/>
              </a:spcAft>
              <a:buNone/>
            </a:pPr>
            <a:r>
              <a:rPr lang="en-US" sz="2800" b="1" dirty="0">
                <a:solidFill>
                  <a:schemeClr val="tx1"/>
                </a:solidFill>
              </a:rPr>
              <a:t>How they fund it: </a:t>
            </a:r>
          </a:p>
          <a:p>
            <a:pPr lvl="1">
              <a:spcBef>
                <a:spcPts val="95"/>
              </a:spcBef>
              <a:spcAft>
                <a:spcPts val="95"/>
              </a:spcAft>
            </a:pPr>
            <a:r>
              <a:rPr lang="en-US" sz="2400" b="1" dirty="0">
                <a:solidFill>
                  <a:schemeClr val="tx1"/>
                </a:solidFill>
              </a:rPr>
              <a:t>Tax payer and (sometimes) worker contributions </a:t>
            </a:r>
            <a:r>
              <a:rPr lang="en-US" sz="1400" b="1" dirty="0">
                <a:solidFill>
                  <a:schemeClr val="tx1"/>
                </a:solidFill>
              </a:rPr>
              <a:t>(Aubrey &amp; </a:t>
            </a:r>
            <a:r>
              <a:rPr lang="en-US" sz="1400" b="1" dirty="0" err="1">
                <a:solidFill>
                  <a:schemeClr val="tx1"/>
                </a:solidFill>
              </a:rPr>
              <a:t>Wandrei</a:t>
            </a:r>
            <a:r>
              <a:rPr lang="en-US" sz="1400" b="1" dirty="0">
                <a:solidFill>
                  <a:schemeClr val="tx1"/>
                </a:solidFill>
              </a:rPr>
              <a:t>, 2019)</a:t>
            </a:r>
            <a:endParaRPr lang="en-US" sz="2400" b="1" dirty="0">
              <a:solidFill>
                <a:schemeClr val="tx1"/>
              </a:solidFill>
            </a:endParaRPr>
          </a:p>
          <a:p>
            <a:pPr lvl="1">
              <a:spcBef>
                <a:spcPts val="95"/>
              </a:spcBef>
              <a:spcAft>
                <a:spcPts val="95"/>
              </a:spcAft>
            </a:pPr>
            <a:r>
              <a:rPr lang="en-US" sz="2400" b="1" dirty="0">
                <a:solidFill>
                  <a:schemeClr val="tx1"/>
                </a:solidFill>
              </a:rPr>
              <a:t>Investment returns </a:t>
            </a:r>
            <a:r>
              <a:rPr lang="en-US" sz="1400" b="1" dirty="0">
                <a:solidFill>
                  <a:schemeClr val="tx1"/>
                </a:solidFill>
              </a:rPr>
              <a:t>(Aubrey &amp; </a:t>
            </a:r>
            <a:r>
              <a:rPr lang="en-US" sz="1400" b="1" dirty="0" err="1">
                <a:solidFill>
                  <a:schemeClr val="tx1"/>
                </a:solidFill>
              </a:rPr>
              <a:t>Wandrei</a:t>
            </a:r>
            <a:r>
              <a:rPr lang="en-US" sz="1400" b="1" dirty="0">
                <a:solidFill>
                  <a:schemeClr val="tx1"/>
                </a:solidFill>
              </a:rPr>
              <a:t>, 2019)</a:t>
            </a:r>
          </a:p>
          <a:p>
            <a:pPr marL="0" lvl="1" indent="55563">
              <a:spcBef>
                <a:spcPts val="95"/>
              </a:spcBef>
              <a:spcAft>
                <a:spcPts val="95"/>
              </a:spcAft>
              <a:buClr>
                <a:schemeClr val="accent1"/>
              </a:buClr>
              <a:buSzPct val="100000"/>
              <a:buNone/>
            </a:pPr>
            <a:r>
              <a:rPr lang="en-US" sz="2800" b="1" dirty="0">
                <a:solidFill>
                  <a:schemeClr val="tx1"/>
                </a:solidFill>
              </a:rPr>
              <a:t>What’s the risk?</a:t>
            </a:r>
          </a:p>
          <a:p>
            <a:pPr lvl="1">
              <a:spcBef>
                <a:spcPts val="95"/>
              </a:spcBef>
              <a:spcAft>
                <a:spcPts val="95"/>
              </a:spcAft>
            </a:pPr>
            <a:r>
              <a:rPr lang="en-US" sz="2400" b="1" dirty="0">
                <a:solidFill>
                  <a:schemeClr val="tx1"/>
                </a:solidFill>
              </a:rPr>
              <a:t>Annuitant longevity – lifespans getting longer </a:t>
            </a:r>
            <a:r>
              <a:rPr lang="en-US" sz="1400" b="1" dirty="0">
                <a:solidFill>
                  <a:schemeClr val="tx1"/>
                </a:solidFill>
              </a:rPr>
              <a:t>(AAOA, 2016)</a:t>
            </a:r>
          </a:p>
          <a:p>
            <a:pPr lvl="1">
              <a:spcBef>
                <a:spcPts val="95"/>
              </a:spcBef>
              <a:spcAft>
                <a:spcPts val="95"/>
              </a:spcAft>
            </a:pPr>
            <a:r>
              <a:rPr lang="en-US" sz="2400" b="1" dirty="0">
                <a:solidFill>
                  <a:schemeClr val="tx1"/>
                </a:solidFill>
              </a:rPr>
              <a:t>Market volatility – annuitants paid every month regardless </a:t>
            </a:r>
            <a:r>
              <a:rPr lang="en-US" sz="1400" b="1" dirty="0">
                <a:solidFill>
                  <a:schemeClr val="tx1"/>
                </a:solidFill>
              </a:rPr>
              <a:t>(Moran, 2013)</a:t>
            </a:r>
          </a:p>
        </p:txBody>
      </p:sp>
      <p:pic>
        <p:nvPicPr>
          <p:cNvPr id="8" name="Audio 7">
            <a:hlinkClick r:id="" action="ppaction://media"/>
            <a:extLst>
              <a:ext uri="{FF2B5EF4-FFF2-40B4-BE49-F238E27FC236}">
                <a16:creationId xmlns:a16="http://schemas.microsoft.com/office/drawing/2014/main" id="{7A6FC85A-8AEC-4320-A979-6D0DC1DFD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pSp>
        <p:nvGrpSpPr>
          <p:cNvPr id="7" name="Group 6">
            <a:extLst>
              <a:ext uri="{FF2B5EF4-FFF2-40B4-BE49-F238E27FC236}">
                <a16:creationId xmlns:a16="http://schemas.microsoft.com/office/drawing/2014/main" id="{F5CBAE3A-523E-4BDB-861F-E798D182DF9F}"/>
              </a:ext>
            </a:extLst>
          </p:cNvPr>
          <p:cNvGrpSpPr>
            <a:grpSpLocks noChangeAspect="1"/>
          </p:cNvGrpSpPr>
          <p:nvPr/>
        </p:nvGrpSpPr>
        <p:grpSpPr>
          <a:xfrm>
            <a:off x="8964533" y="2185262"/>
            <a:ext cx="3321303" cy="2094637"/>
            <a:chOff x="4313955" y="2044163"/>
            <a:chExt cx="6933493" cy="4372727"/>
          </a:xfrm>
        </p:grpSpPr>
        <p:pic>
          <p:nvPicPr>
            <p:cNvPr id="9" name="Picture 8">
              <a:extLst>
                <a:ext uri="{FF2B5EF4-FFF2-40B4-BE49-F238E27FC236}">
                  <a16:creationId xmlns:a16="http://schemas.microsoft.com/office/drawing/2014/main" id="{5191D080-0CD7-46A0-8304-7BD96D6E210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313955" y="2044163"/>
              <a:ext cx="6559091" cy="4372727"/>
            </a:xfrm>
            <a:prstGeom prst="rect">
              <a:avLst/>
            </a:prstGeom>
          </p:spPr>
        </p:pic>
        <p:sp>
          <p:nvSpPr>
            <p:cNvPr id="10" name="TextBox 9">
              <a:extLst>
                <a:ext uri="{FF2B5EF4-FFF2-40B4-BE49-F238E27FC236}">
                  <a16:creationId xmlns:a16="http://schemas.microsoft.com/office/drawing/2014/main" id="{2BB8F44C-2D5D-42DE-8722-DB3BA7A96004}"/>
                </a:ext>
              </a:extLst>
            </p:cNvPr>
            <p:cNvSpPr txBox="1"/>
            <p:nvPr/>
          </p:nvSpPr>
          <p:spPr>
            <a:xfrm>
              <a:off x="6558377" y="6122486"/>
              <a:ext cx="4689071" cy="230832"/>
            </a:xfrm>
            <a:prstGeom prst="rect">
              <a:avLst/>
            </a:prstGeom>
            <a:noFill/>
          </p:spPr>
          <p:txBody>
            <a:bodyPr wrap="square" rtlCol="0">
              <a:spAutoFit/>
            </a:bodyPr>
            <a:lstStyle/>
            <a:p>
              <a:r>
                <a:rPr lang="en-NZ" sz="900" dirty="0">
                  <a:hlinkClick r:id="rId7" tooltip="http://www.picserver.org/highway-signs2/p/pension-plan.html"/>
                </a:rPr>
                <a:t>This Photo</a:t>
              </a:r>
              <a:r>
                <a:rPr lang="en-NZ" sz="900" dirty="0"/>
                <a:t> by Unknown Author is licensed under </a:t>
              </a:r>
              <a:r>
                <a:rPr lang="en-NZ" sz="900" dirty="0">
                  <a:hlinkClick r:id="rId8" tooltip="https://creativecommons.org/licenses/by-sa/3.0/"/>
                </a:rPr>
                <a:t>CC BY-SA</a:t>
              </a:r>
              <a:endParaRPr lang="en-NZ" sz="900" dirty="0"/>
            </a:p>
          </p:txBody>
        </p:sp>
      </p:grpSp>
    </p:spTree>
    <p:extLst>
      <p:ext uri="{BB962C8B-B14F-4D97-AF65-F5344CB8AC3E}">
        <p14:creationId xmlns:p14="http://schemas.microsoft.com/office/powerpoint/2010/main" val="2800266774"/>
      </p:ext>
    </p:extLst>
  </p:cSld>
  <p:clrMapOvr>
    <a:masterClrMapping/>
  </p:clrMapOvr>
  <mc:AlternateContent xmlns:mc="http://schemas.openxmlformats.org/markup-compatibility/2006" xmlns:p14="http://schemas.microsoft.com/office/powerpoint/2010/main">
    <mc:Choice Requires="p14">
      <p:transition spd="slow" p14:dur="2000" advTm="233677"/>
    </mc:Choice>
    <mc:Fallback xmlns="">
      <p:transition spd="slow" advTm="23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C14B-95AD-4FC8-95E7-CF0A566A5EC9}"/>
              </a:ext>
            </a:extLst>
          </p:cNvPr>
          <p:cNvSpPr>
            <a:spLocks noGrp="1"/>
          </p:cNvSpPr>
          <p:nvPr>
            <p:ph type="title"/>
          </p:nvPr>
        </p:nvSpPr>
        <p:spPr>
          <a:xfrm>
            <a:off x="610986" y="316025"/>
            <a:ext cx="10970028" cy="1450757"/>
          </a:xfrm>
        </p:spPr>
        <p:txBody>
          <a:bodyPr>
            <a:normAutofit/>
          </a:bodyPr>
          <a:lstStyle/>
          <a:p>
            <a:pPr algn="ctr"/>
            <a:r>
              <a:rPr lang="en-US" dirty="0"/>
              <a:t>Speaking of PPPs and </a:t>
            </a:r>
            <a:br>
              <a:rPr lang="en-US" dirty="0"/>
            </a:br>
            <a:r>
              <a:rPr lang="en-US" dirty="0"/>
              <a:t>Funding </a:t>
            </a:r>
          </a:p>
        </p:txBody>
      </p:sp>
      <p:sp>
        <p:nvSpPr>
          <p:cNvPr id="3" name="Content Placeholder 2">
            <a:extLst>
              <a:ext uri="{FF2B5EF4-FFF2-40B4-BE49-F238E27FC236}">
                <a16:creationId xmlns:a16="http://schemas.microsoft.com/office/drawing/2014/main" id="{05BCBF1E-EA09-46FE-AF71-77D7F1E92FF4}"/>
              </a:ext>
            </a:extLst>
          </p:cNvPr>
          <p:cNvSpPr>
            <a:spLocks noGrp="1"/>
          </p:cNvSpPr>
          <p:nvPr>
            <p:ph idx="1"/>
          </p:nvPr>
        </p:nvSpPr>
        <p:spPr>
          <a:xfrm>
            <a:off x="50427" y="1957277"/>
            <a:ext cx="4174153" cy="4738254"/>
          </a:xfrm>
        </p:spPr>
        <p:txBody>
          <a:bodyPr>
            <a:normAutofit/>
          </a:bodyPr>
          <a:lstStyle/>
          <a:p>
            <a:pPr>
              <a:lnSpc>
                <a:spcPct val="100000"/>
              </a:lnSpc>
              <a:spcBef>
                <a:spcPts val="500"/>
              </a:spcBef>
              <a:spcAft>
                <a:spcPts val="500"/>
              </a:spcAft>
            </a:pPr>
            <a:r>
              <a:rPr lang="en-US" sz="2400" b="1" dirty="0"/>
              <a:t>U.S. PPPs: </a:t>
            </a:r>
          </a:p>
          <a:p>
            <a:pPr lvl="1">
              <a:spcBef>
                <a:spcPts val="500"/>
              </a:spcBef>
              <a:spcAft>
                <a:spcPts val="500"/>
              </a:spcAft>
            </a:pPr>
            <a:r>
              <a:rPr lang="en-US" sz="2200" b="1" dirty="0">
                <a:solidFill>
                  <a:srgbClr val="FF0000"/>
                </a:solidFill>
              </a:rPr>
              <a:t>5,420 </a:t>
            </a:r>
            <a:r>
              <a:rPr lang="en-US" sz="2200" b="1" dirty="0">
                <a:solidFill>
                  <a:schemeClr val="tx1"/>
                </a:solidFill>
              </a:rPr>
              <a:t>plans at state an local level </a:t>
            </a:r>
            <a:r>
              <a:rPr lang="en-US" sz="2200" b="1" dirty="0"/>
              <a:t>(Census Bureau, 2019)</a:t>
            </a:r>
            <a:endParaRPr lang="en-US" sz="2200" b="1" dirty="0">
              <a:solidFill>
                <a:schemeClr val="tx1"/>
              </a:solidFill>
            </a:endParaRPr>
          </a:p>
          <a:p>
            <a:pPr lvl="1">
              <a:spcBef>
                <a:spcPts val="500"/>
              </a:spcBef>
              <a:spcAft>
                <a:spcPts val="500"/>
              </a:spcAft>
            </a:pPr>
            <a:r>
              <a:rPr lang="en-US" sz="2200" b="1" dirty="0">
                <a:solidFill>
                  <a:srgbClr val="FF0000"/>
                </a:solidFill>
              </a:rPr>
              <a:t>$4.3 trillion </a:t>
            </a:r>
            <a:r>
              <a:rPr lang="en-US" sz="2200" b="1" dirty="0">
                <a:solidFill>
                  <a:schemeClr val="tx1"/>
                </a:solidFill>
              </a:rPr>
              <a:t>in assets </a:t>
            </a:r>
            <a:r>
              <a:rPr lang="en-US" sz="2200" b="1" dirty="0"/>
              <a:t>(Census Bureau, 2019)</a:t>
            </a:r>
            <a:endParaRPr lang="en-US" sz="2200" b="1" dirty="0">
              <a:solidFill>
                <a:schemeClr val="tx1"/>
              </a:solidFill>
            </a:endParaRPr>
          </a:p>
          <a:p>
            <a:pPr lvl="1">
              <a:spcBef>
                <a:spcPts val="500"/>
              </a:spcBef>
              <a:spcAft>
                <a:spcPts val="500"/>
              </a:spcAft>
            </a:pPr>
            <a:r>
              <a:rPr lang="en-US" sz="2200" b="1" dirty="0"/>
              <a:t>Covering </a:t>
            </a:r>
            <a:r>
              <a:rPr lang="en-US" sz="2200" b="1" dirty="0">
                <a:solidFill>
                  <a:srgbClr val="FF0000"/>
                </a:solidFill>
              </a:rPr>
              <a:t>21.1 million former and current workers </a:t>
            </a:r>
            <a:r>
              <a:rPr lang="en-US" sz="2200" b="1" dirty="0"/>
              <a:t>(Census Bureau, 2019)</a:t>
            </a:r>
          </a:p>
          <a:p>
            <a:pPr lvl="1">
              <a:spcBef>
                <a:spcPts val="500"/>
              </a:spcBef>
              <a:spcAft>
                <a:spcPts val="500"/>
              </a:spcAft>
            </a:pPr>
            <a:r>
              <a:rPr lang="en-US" sz="2000" b="1" dirty="0"/>
              <a:t>2019: </a:t>
            </a:r>
            <a:r>
              <a:rPr lang="en-US" sz="2000" b="1" dirty="0">
                <a:solidFill>
                  <a:srgbClr val="FF0000"/>
                </a:solidFill>
              </a:rPr>
              <a:t>71%</a:t>
            </a:r>
            <a:r>
              <a:rPr lang="en-US" sz="2000" b="1" dirty="0"/>
              <a:t> = projected funding avg. (Aubrey et al., 2020)</a:t>
            </a:r>
          </a:p>
          <a:p>
            <a:pPr>
              <a:spcBef>
                <a:spcPts val="500"/>
              </a:spcBef>
              <a:spcAft>
                <a:spcPts val="500"/>
              </a:spcAft>
            </a:pPr>
            <a:endParaRPr lang="en-US" sz="2200" b="1" dirty="0"/>
          </a:p>
          <a:p>
            <a:pPr>
              <a:lnSpc>
                <a:spcPct val="100000"/>
              </a:lnSpc>
              <a:spcBef>
                <a:spcPts val="500"/>
              </a:spcBef>
              <a:spcAft>
                <a:spcPts val="500"/>
              </a:spcAft>
            </a:pPr>
            <a:endParaRPr lang="en-US" sz="2400" b="1" dirty="0"/>
          </a:p>
        </p:txBody>
      </p:sp>
      <p:grpSp>
        <p:nvGrpSpPr>
          <p:cNvPr id="26" name="Group 25">
            <a:extLst>
              <a:ext uri="{FF2B5EF4-FFF2-40B4-BE49-F238E27FC236}">
                <a16:creationId xmlns:a16="http://schemas.microsoft.com/office/drawing/2014/main" id="{CFBB6FDD-831D-475A-996A-D7EF80CC884A}"/>
              </a:ext>
            </a:extLst>
          </p:cNvPr>
          <p:cNvGrpSpPr/>
          <p:nvPr/>
        </p:nvGrpSpPr>
        <p:grpSpPr>
          <a:xfrm>
            <a:off x="4224580" y="1957277"/>
            <a:ext cx="8346234" cy="3822381"/>
            <a:chOff x="4148380" y="-1613023"/>
            <a:chExt cx="8346234" cy="3822381"/>
          </a:xfrm>
        </p:grpSpPr>
        <p:pic>
          <p:nvPicPr>
            <p:cNvPr id="25" name="Picture 24">
              <a:extLst>
                <a:ext uri="{FF2B5EF4-FFF2-40B4-BE49-F238E27FC236}">
                  <a16:creationId xmlns:a16="http://schemas.microsoft.com/office/drawing/2014/main" id="{AFDC481A-7B9F-4EB3-B67D-EAB4F25FB6DC}"/>
                </a:ext>
              </a:extLst>
            </p:cNvPr>
            <p:cNvPicPr>
              <a:picLocks noChangeAspect="1"/>
            </p:cNvPicPr>
            <p:nvPr/>
          </p:nvPicPr>
          <p:blipFill>
            <a:blip r:embed="rId6"/>
            <a:stretch>
              <a:fillRect/>
            </a:stretch>
          </p:blipFill>
          <p:spPr>
            <a:xfrm>
              <a:off x="4148380" y="-1613023"/>
              <a:ext cx="8043620" cy="3822381"/>
            </a:xfrm>
            <a:prstGeom prst="rect">
              <a:avLst/>
            </a:prstGeom>
          </p:spPr>
        </p:pic>
        <p:sp>
          <p:nvSpPr>
            <p:cNvPr id="16" name="Rectangle 15">
              <a:extLst>
                <a:ext uri="{FF2B5EF4-FFF2-40B4-BE49-F238E27FC236}">
                  <a16:creationId xmlns:a16="http://schemas.microsoft.com/office/drawing/2014/main" id="{AFA2D510-80F2-4079-A2DA-99B8E4117378}"/>
                </a:ext>
              </a:extLst>
            </p:cNvPr>
            <p:cNvSpPr/>
            <p:nvPr/>
          </p:nvSpPr>
          <p:spPr>
            <a:xfrm>
              <a:off x="4551932" y="-1087624"/>
              <a:ext cx="7942682" cy="523220"/>
            </a:xfrm>
            <a:prstGeom prst="rect">
              <a:avLst/>
            </a:prstGeom>
          </p:spPr>
          <p:txBody>
            <a:bodyPr wrap="square">
              <a:spAutoFit/>
            </a:bodyPr>
            <a:lstStyle/>
            <a:p>
              <a:pPr algn="ctr"/>
              <a:r>
                <a:rPr lang="en-US" sz="1400" b="1" dirty="0"/>
                <a:t>2019 PPP projected funded ratio:71%  </a:t>
              </a:r>
            </a:p>
            <a:p>
              <a:pPr algn="ctr"/>
              <a:r>
                <a:rPr lang="en-US" sz="1400" b="1" dirty="0"/>
                <a:t>(</a:t>
              </a:r>
              <a:r>
                <a:rPr lang="en-US" sz="1400" b="1" dirty="0" err="1"/>
                <a:t>Aubry</a:t>
              </a:r>
              <a:r>
                <a:rPr lang="en-US" sz="1400" b="1" dirty="0"/>
                <a:t> et al., 2020)</a:t>
              </a:r>
            </a:p>
          </p:txBody>
        </p:sp>
      </p:grpSp>
      <p:sp>
        <p:nvSpPr>
          <p:cNvPr id="27" name="Oval 26">
            <a:extLst>
              <a:ext uri="{FF2B5EF4-FFF2-40B4-BE49-F238E27FC236}">
                <a16:creationId xmlns:a16="http://schemas.microsoft.com/office/drawing/2014/main" id="{A8F931D6-E94D-4F3C-912A-C075D476525F}"/>
              </a:ext>
            </a:extLst>
          </p:cNvPr>
          <p:cNvSpPr/>
          <p:nvPr/>
        </p:nvSpPr>
        <p:spPr>
          <a:xfrm>
            <a:off x="11433027" y="2305674"/>
            <a:ext cx="489937" cy="31255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Audio 5">
            <a:hlinkClick r:id="" action="ppaction://media"/>
            <a:extLst>
              <a:ext uri="{FF2B5EF4-FFF2-40B4-BE49-F238E27FC236}">
                <a16:creationId xmlns:a16="http://schemas.microsoft.com/office/drawing/2014/main" id="{10D81BE9-C53A-42A3-8BFD-5EFB0D5844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59490587"/>
      </p:ext>
    </p:extLst>
  </p:cSld>
  <p:clrMapOvr>
    <a:masterClrMapping/>
  </p:clrMapOvr>
  <mc:AlternateContent xmlns:mc="http://schemas.openxmlformats.org/markup-compatibility/2006">
    <mc:Choice xmlns:p14="http://schemas.microsoft.com/office/powerpoint/2010/main" Requires="p14">
      <p:transition spd="slow" p14:dur="2000" advTm="91733"/>
    </mc:Choice>
    <mc:Fallback>
      <p:transition spd="slow" advTm="9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1" end="1"/>
                                            </p:tx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45"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3000"/>
                                        <p:tgtEl>
                                          <p:spTgt spid="27"/>
                                        </p:tgtEl>
                                      </p:cBhvr>
                                    </p:animEffect>
                                    <p:anim calcmode="lin" valueType="num">
                                      <p:cBhvr>
                                        <p:cTn id="48" dur="3000" fill="hold"/>
                                        <p:tgtEl>
                                          <p:spTgt spid="27"/>
                                        </p:tgtEl>
                                        <p:attrNameLst>
                                          <p:attrName>ppt_w</p:attrName>
                                        </p:attrNameLst>
                                      </p:cBhvr>
                                      <p:tavLst>
                                        <p:tav tm="0" fmla="#ppt_w*sin(2.5*pi*$)">
                                          <p:val>
                                            <p:fltVal val="0"/>
                                          </p:val>
                                        </p:tav>
                                        <p:tav tm="100000">
                                          <p:val>
                                            <p:fltVal val="1"/>
                                          </p:val>
                                        </p:tav>
                                      </p:tavLst>
                                    </p:anim>
                                    <p:anim calcmode="lin" valueType="num">
                                      <p:cBhvr>
                                        <p:cTn id="49" dur="3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6"/>
                </p:tgtEl>
              </p:cMediaNode>
            </p:audio>
          </p:childTnLst>
        </p:cTn>
      </p:par>
    </p:tnLst>
    <p:bldLst>
      <p:bldP spid="3" grpId="0" uiExpand="1" build="p"/>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EBC2-4B71-44BD-AE77-E956A28ED49C}"/>
              </a:ext>
            </a:extLst>
          </p:cNvPr>
          <p:cNvSpPr>
            <a:spLocks noGrp="1"/>
          </p:cNvSpPr>
          <p:nvPr>
            <p:ph type="title"/>
          </p:nvPr>
        </p:nvSpPr>
        <p:spPr>
          <a:xfrm>
            <a:off x="1066800" y="44586"/>
            <a:ext cx="10058400" cy="1450757"/>
          </a:xfrm>
        </p:spPr>
        <p:txBody>
          <a:bodyPr/>
          <a:lstStyle/>
          <a:p>
            <a:pPr algn="ctr"/>
            <a:r>
              <a:rPr lang="en-US" dirty="0"/>
              <a:t>Three Major Challenges in Reporting PPP Fiscal Health</a:t>
            </a:r>
          </a:p>
        </p:txBody>
      </p:sp>
      <p:sp>
        <p:nvSpPr>
          <p:cNvPr id="3" name="Content Placeholder 2">
            <a:extLst>
              <a:ext uri="{FF2B5EF4-FFF2-40B4-BE49-F238E27FC236}">
                <a16:creationId xmlns:a16="http://schemas.microsoft.com/office/drawing/2014/main" id="{4529071E-A7BB-4B5E-9921-3F9EC793AA7A}"/>
              </a:ext>
            </a:extLst>
          </p:cNvPr>
          <p:cNvSpPr>
            <a:spLocks noGrp="1"/>
          </p:cNvSpPr>
          <p:nvPr>
            <p:ph idx="1"/>
          </p:nvPr>
        </p:nvSpPr>
        <p:spPr>
          <a:xfrm>
            <a:off x="110839" y="1843534"/>
            <a:ext cx="7383585" cy="4710105"/>
          </a:xfrm>
        </p:spPr>
        <p:txBody>
          <a:bodyPr vert="horz" lIns="0" tIns="45720" rIns="0" bIns="45720" rtlCol="0">
            <a:normAutofit lnSpcReduction="10000"/>
          </a:bodyPr>
          <a:lstStyle/>
          <a:p>
            <a:pPr marL="0" indent="55563">
              <a:lnSpc>
                <a:spcPct val="100000"/>
              </a:lnSpc>
              <a:spcBef>
                <a:spcPts val="95"/>
              </a:spcBef>
              <a:spcAft>
                <a:spcPts val="95"/>
              </a:spcAft>
              <a:buNone/>
            </a:pPr>
            <a:r>
              <a:rPr lang="en-US" sz="2400" b="1" dirty="0">
                <a:solidFill>
                  <a:schemeClr val="tx1"/>
                </a:solidFill>
              </a:rPr>
              <a:t>Uncertainty – the realm of actuarial science </a:t>
            </a:r>
            <a:r>
              <a:rPr lang="en-US" sz="1400" b="1" dirty="0">
                <a:solidFill>
                  <a:schemeClr val="tx1"/>
                </a:solidFill>
              </a:rPr>
              <a:t>(Moran, 2013)</a:t>
            </a:r>
          </a:p>
          <a:p>
            <a:pPr lvl="1">
              <a:spcBef>
                <a:spcPts val="95"/>
              </a:spcBef>
              <a:spcAft>
                <a:spcPts val="95"/>
              </a:spcAft>
            </a:pPr>
            <a:r>
              <a:rPr lang="en-US" sz="2000" b="1" dirty="0">
                <a:solidFill>
                  <a:schemeClr val="tx1"/>
                </a:solidFill>
              </a:rPr>
              <a:t>Lifespans: unexpected longevity = unsecured liabilities = drain on assets  </a:t>
            </a:r>
          </a:p>
          <a:p>
            <a:pPr lvl="1">
              <a:spcBef>
                <a:spcPts val="95"/>
              </a:spcBef>
              <a:spcAft>
                <a:spcPts val="95"/>
              </a:spcAft>
            </a:pPr>
            <a:r>
              <a:rPr lang="en-US" sz="2000" b="1" dirty="0">
                <a:solidFill>
                  <a:schemeClr val="tx1"/>
                </a:solidFill>
              </a:rPr>
              <a:t>Rate of Return (RR): positive assumptions downplay future liability</a:t>
            </a:r>
          </a:p>
          <a:p>
            <a:pPr lvl="1">
              <a:spcBef>
                <a:spcPts val="95"/>
              </a:spcBef>
              <a:spcAft>
                <a:spcPts val="95"/>
              </a:spcAft>
            </a:pPr>
            <a:r>
              <a:rPr lang="en-US" sz="2000" b="1" dirty="0">
                <a:solidFill>
                  <a:schemeClr val="tx1"/>
                </a:solidFill>
              </a:rPr>
              <a:t>Inflation: natural increase in price of goods over time impacts real RR</a:t>
            </a:r>
          </a:p>
          <a:p>
            <a:pPr marL="0" indent="55563">
              <a:lnSpc>
                <a:spcPct val="100000"/>
              </a:lnSpc>
              <a:spcBef>
                <a:spcPts val="95"/>
              </a:spcBef>
              <a:spcAft>
                <a:spcPts val="95"/>
              </a:spcAft>
              <a:buNone/>
            </a:pPr>
            <a:r>
              <a:rPr lang="en-US" sz="2400" b="1" dirty="0">
                <a:solidFill>
                  <a:schemeClr val="tx1"/>
                </a:solidFill>
              </a:rPr>
              <a:t>Politics </a:t>
            </a:r>
          </a:p>
          <a:p>
            <a:pPr lvl="1">
              <a:spcBef>
                <a:spcPts val="95"/>
              </a:spcBef>
              <a:spcAft>
                <a:spcPts val="95"/>
              </a:spcAft>
            </a:pPr>
            <a:r>
              <a:rPr lang="en-US" sz="2000" b="1" dirty="0">
                <a:solidFill>
                  <a:schemeClr val="tx1"/>
                </a:solidFill>
              </a:rPr>
              <a:t>Unfunded additional benefits </a:t>
            </a:r>
            <a:r>
              <a:rPr lang="en-US" sz="1400" b="1" dirty="0">
                <a:solidFill>
                  <a:schemeClr val="tx1"/>
                </a:solidFill>
              </a:rPr>
              <a:t>(AAOA, 2012)</a:t>
            </a:r>
          </a:p>
          <a:p>
            <a:pPr lvl="1">
              <a:spcBef>
                <a:spcPts val="95"/>
              </a:spcBef>
              <a:spcAft>
                <a:spcPts val="95"/>
              </a:spcAft>
            </a:pPr>
            <a:r>
              <a:rPr lang="en-US" sz="2000" b="1" dirty="0">
                <a:solidFill>
                  <a:schemeClr val="tx1"/>
                </a:solidFill>
              </a:rPr>
              <a:t>Required annual contributions conditional on state/local budgets</a:t>
            </a:r>
          </a:p>
          <a:p>
            <a:pPr lvl="1">
              <a:spcBef>
                <a:spcPts val="95"/>
              </a:spcBef>
              <a:spcAft>
                <a:spcPts val="95"/>
              </a:spcAft>
            </a:pPr>
            <a:r>
              <a:rPr lang="en-US" sz="2000" b="1" dirty="0">
                <a:solidFill>
                  <a:schemeClr val="tx1"/>
                </a:solidFill>
              </a:rPr>
              <a:t>Taxes or borrowing? </a:t>
            </a:r>
            <a:r>
              <a:rPr lang="en-US" sz="1400" b="1" dirty="0">
                <a:solidFill>
                  <a:schemeClr val="tx1"/>
                </a:solidFill>
              </a:rPr>
              <a:t>(Norcross &amp; Gonzalez, 2018)</a:t>
            </a:r>
          </a:p>
          <a:p>
            <a:pPr marL="0" indent="55563">
              <a:lnSpc>
                <a:spcPct val="100000"/>
              </a:lnSpc>
              <a:spcBef>
                <a:spcPts val="95"/>
              </a:spcBef>
              <a:spcAft>
                <a:spcPts val="95"/>
              </a:spcAft>
              <a:buNone/>
            </a:pPr>
            <a:r>
              <a:rPr lang="en-US" sz="2400" b="1" dirty="0">
                <a:solidFill>
                  <a:schemeClr val="tx1"/>
                </a:solidFill>
              </a:rPr>
              <a:t>Fiscal policy </a:t>
            </a:r>
            <a:r>
              <a:rPr lang="en-US" sz="1400" b="1" dirty="0">
                <a:solidFill>
                  <a:schemeClr val="tx1"/>
                </a:solidFill>
              </a:rPr>
              <a:t>(AAOA, 2012)</a:t>
            </a:r>
            <a:endParaRPr lang="en-US" sz="2000" b="1" dirty="0">
              <a:solidFill>
                <a:schemeClr val="tx1"/>
              </a:solidFill>
            </a:endParaRPr>
          </a:p>
          <a:p>
            <a:pPr lvl="1">
              <a:spcBef>
                <a:spcPts val="95"/>
              </a:spcBef>
              <a:spcAft>
                <a:spcPts val="95"/>
              </a:spcAft>
            </a:pPr>
            <a:r>
              <a:rPr lang="en-US" sz="2000" b="1" dirty="0">
                <a:solidFill>
                  <a:schemeClr val="tx1"/>
                </a:solidFill>
              </a:rPr>
              <a:t>Inverse relationship between int. rates and liabilities</a:t>
            </a:r>
          </a:p>
          <a:p>
            <a:pPr lvl="1">
              <a:spcBef>
                <a:spcPts val="95"/>
              </a:spcBef>
              <a:spcAft>
                <a:spcPts val="95"/>
              </a:spcAft>
            </a:pPr>
            <a:r>
              <a:rPr lang="en-US" sz="2000" b="1" dirty="0">
                <a:solidFill>
                  <a:schemeClr val="tx1"/>
                </a:solidFill>
              </a:rPr>
              <a:t>Rates down = greater unsecured liabilities </a:t>
            </a:r>
          </a:p>
          <a:p>
            <a:pPr lvl="1">
              <a:spcBef>
                <a:spcPts val="95"/>
              </a:spcBef>
              <a:spcAft>
                <a:spcPts val="95"/>
              </a:spcAft>
            </a:pPr>
            <a:r>
              <a:rPr lang="en-US" sz="2000" b="1" dirty="0">
                <a:solidFill>
                  <a:schemeClr val="tx1"/>
                </a:solidFill>
              </a:rPr>
              <a:t>Requires more contributions or better RRs </a:t>
            </a:r>
            <a:endParaRPr lang="en-US" sz="2400" b="1" dirty="0">
              <a:solidFill>
                <a:schemeClr val="tx1"/>
              </a:solidFill>
            </a:endParaRPr>
          </a:p>
        </p:txBody>
      </p:sp>
      <p:graphicFrame>
        <p:nvGraphicFramePr>
          <p:cNvPr id="8" name="Chart 7">
            <a:extLst>
              <a:ext uri="{FF2B5EF4-FFF2-40B4-BE49-F238E27FC236}">
                <a16:creationId xmlns:a16="http://schemas.microsoft.com/office/drawing/2014/main" id="{8F916972-A7A9-4B3D-8A55-CECF8E51C4D7}"/>
              </a:ext>
            </a:extLst>
          </p:cNvPr>
          <p:cNvGraphicFramePr>
            <a:graphicFrameLocks/>
          </p:cNvGraphicFramePr>
          <p:nvPr>
            <p:extLst>
              <p:ext uri="{D42A27DB-BD31-4B8C-83A1-F6EECF244321}">
                <p14:modId xmlns:p14="http://schemas.microsoft.com/office/powerpoint/2010/main" val="639399368"/>
              </p:ext>
            </p:extLst>
          </p:nvPr>
        </p:nvGraphicFramePr>
        <p:xfrm>
          <a:off x="7383196" y="1912809"/>
          <a:ext cx="4934814" cy="3199518"/>
        </p:xfrm>
        <a:graphic>
          <a:graphicData uri="http://schemas.openxmlformats.org/drawingml/2006/chart">
            <c:chart xmlns:c="http://schemas.openxmlformats.org/drawingml/2006/chart" xmlns:r="http://schemas.openxmlformats.org/officeDocument/2006/relationships" r:id="rId6"/>
          </a:graphicData>
        </a:graphic>
      </p:graphicFrame>
      <p:grpSp>
        <p:nvGrpSpPr>
          <p:cNvPr id="6" name="Group 5">
            <a:extLst>
              <a:ext uri="{FF2B5EF4-FFF2-40B4-BE49-F238E27FC236}">
                <a16:creationId xmlns:a16="http://schemas.microsoft.com/office/drawing/2014/main" id="{A7FBF6EB-AA67-4DC3-B08C-08F92AA4489F}"/>
              </a:ext>
            </a:extLst>
          </p:cNvPr>
          <p:cNvGrpSpPr/>
          <p:nvPr/>
        </p:nvGrpSpPr>
        <p:grpSpPr>
          <a:xfrm>
            <a:off x="7695439" y="1906900"/>
            <a:ext cx="4209186" cy="4460282"/>
            <a:chOff x="7982814" y="1912809"/>
            <a:chExt cx="4209186" cy="4503334"/>
          </a:xfrm>
        </p:grpSpPr>
        <p:pic>
          <p:nvPicPr>
            <p:cNvPr id="4" name="Picture 3">
              <a:extLst>
                <a:ext uri="{FF2B5EF4-FFF2-40B4-BE49-F238E27FC236}">
                  <a16:creationId xmlns:a16="http://schemas.microsoft.com/office/drawing/2014/main" id="{CC288055-CC73-49D4-AF73-299A829E3324}"/>
                </a:ext>
              </a:extLst>
            </p:cNvPr>
            <p:cNvPicPr>
              <a:picLocks noChangeAspect="1"/>
            </p:cNvPicPr>
            <p:nvPr/>
          </p:nvPicPr>
          <p:blipFill>
            <a:blip r:embed="rId7"/>
            <a:stretch>
              <a:fillRect/>
            </a:stretch>
          </p:blipFill>
          <p:spPr>
            <a:xfrm>
              <a:off x="7982814" y="1912809"/>
              <a:ext cx="4209186" cy="4349446"/>
            </a:xfrm>
            <a:prstGeom prst="rect">
              <a:avLst/>
            </a:prstGeom>
          </p:spPr>
        </p:pic>
        <p:sp>
          <p:nvSpPr>
            <p:cNvPr id="5" name="TextBox 4">
              <a:extLst>
                <a:ext uri="{FF2B5EF4-FFF2-40B4-BE49-F238E27FC236}">
                  <a16:creationId xmlns:a16="http://schemas.microsoft.com/office/drawing/2014/main" id="{1D470DF0-E323-4844-81D2-1034F68F2C6A}"/>
                </a:ext>
              </a:extLst>
            </p:cNvPr>
            <p:cNvSpPr txBox="1"/>
            <p:nvPr/>
          </p:nvSpPr>
          <p:spPr>
            <a:xfrm>
              <a:off x="9452261" y="6108366"/>
              <a:ext cx="2628900" cy="307777"/>
            </a:xfrm>
            <a:prstGeom prst="rect">
              <a:avLst/>
            </a:prstGeom>
            <a:noFill/>
          </p:spPr>
          <p:txBody>
            <a:bodyPr wrap="square" rtlCol="0">
              <a:spAutoFit/>
            </a:bodyPr>
            <a:lstStyle/>
            <a:p>
              <a:r>
                <a:rPr lang="en-US" sz="1400" b="1" dirty="0"/>
                <a:t>(</a:t>
              </a:r>
              <a:r>
                <a:rPr lang="en-US" sz="1400" b="1" dirty="0" err="1"/>
                <a:t>Aubry</a:t>
              </a:r>
              <a:r>
                <a:rPr lang="en-US" sz="1400" b="1" dirty="0"/>
                <a:t> &amp; </a:t>
              </a:r>
              <a:r>
                <a:rPr lang="en-US" sz="1400" b="1" dirty="0" err="1"/>
                <a:t>Wandrei</a:t>
              </a:r>
              <a:r>
                <a:rPr lang="en-US" sz="1400" b="1" dirty="0"/>
                <a:t>, 2019)</a:t>
              </a:r>
            </a:p>
          </p:txBody>
        </p:sp>
      </p:grpSp>
      <p:grpSp>
        <p:nvGrpSpPr>
          <p:cNvPr id="20" name="Group 19">
            <a:extLst>
              <a:ext uri="{FF2B5EF4-FFF2-40B4-BE49-F238E27FC236}">
                <a16:creationId xmlns:a16="http://schemas.microsoft.com/office/drawing/2014/main" id="{A09DB396-B39D-4C93-A08C-7AFFE3967A13}"/>
              </a:ext>
            </a:extLst>
          </p:cNvPr>
          <p:cNvGrpSpPr/>
          <p:nvPr/>
        </p:nvGrpSpPr>
        <p:grpSpPr>
          <a:xfrm>
            <a:off x="7489238" y="1906900"/>
            <a:ext cx="4621588" cy="4501846"/>
            <a:chOff x="7537510" y="1871245"/>
            <a:chExt cx="4621588" cy="4501846"/>
          </a:xfrm>
        </p:grpSpPr>
        <p:grpSp>
          <p:nvGrpSpPr>
            <p:cNvPr id="17" name="Group 16">
              <a:extLst>
                <a:ext uri="{FF2B5EF4-FFF2-40B4-BE49-F238E27FC236}">
                  <a16:creationId xmlns:a16="http://schemas.microsoft.com/office/drawing/2014/main" id="{9DF99A85-EEBD-4CE7-8C6E-C15A0E914997}"/>
                </a:ext>
              </a:extLst>
            </p:cNvPr>
            <p:cNvGrpSpPr/>
            <p:nvPr/>
          </p:nvGrpSpPr>
          <p:grpSpPr>
            <a:xfrm>
              <a:off x="7537510" y="1871245"/>
              <a:ext cx="4621588" cy="4501846"/>
              <a:chOff x="7232073" y="1950720"/>
              <a:chExt cx="4752109" cy="4463935"/>
            </a:xfrm>
          </p:grpSpPr>
          <p:sp>
            <p:nvSpPr>
              <p:cNvPr id="18" name="Rectangle 17">
                <a:extLst>
                  <a:ext uri="{FF2B5EF4-FFF2-40B4-BE49-F238E27FC236}">
                    <a16:creationId xmlns:a16="http://schemas.microsoft.com/office/drawing/2014/main" id="{F12385E4-39AA-49EB-A63A-BCF30257C3E0}"/>
                  </a:ext>
                </a:extLst>
              </p:cNvPr>
              <p:cNvSpPr/>
              <p:nvPr/>
            </p:nvSpPr>
            <p:spPr>
              <a:xfrm>
                <a:off x="7232073" y="1950720"/>
                <a:ext cx="4752109" cy="4463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8CFE456-7427-49EF-9E8C-3D7825CE65BE}"/>
                  </a:ext>
                </a:extLst>
              </p:cNvPr>
              <p:cNvPicPr>
                <a:picLocks noChangeAspect="1"/>
              </p:cNvPicPr>
              <p:nvPr/>
            </p:nvPicPr>
            <p:blipFill>
              <a:blip r:embed="rId8"/>
              <a:stretch>
                <a:fillRect/>
              </a:stretch>
            </p:blipFill>
            <p:spPr>
              <a:xfrm>
                <a:off x="7287491" y="3496887"/>
                <a:ext cx="4631314" cy="1305023"/>
              </a:xfrm>
              <a:prstGeom prst="rect">
                <a:avLst/>
              </a:prstGeom>
            </p:spPr>
          </p:pic>
        </p:grpSp>
        <p:sp>
          <p:nvSpPr>
            <p:cNvPr id="12" name="TextBox 11">
              <a:extLst>
                <a:ext uri="{FF2B5EF4-FFF2-40B4-BE49-F238E27FC236}">
                  <a16:creationId xmlns:a16="http://schemas.microsoft.com/office/drawing/2014/main" id="{0BEC2231-B9F0-410B-90EB-4B6BCD4C04FF}"/>
                </a:ext>
              </a:extLst>
            </p:cNvPr>
            <p:cNvSpPr txBox="1"/>
            <p:nvPr/>
          </p:nvSpPr>
          <p:spPr>
            <a:xfrm>
              <a:off x="7716982" y="4793637"/>
              <a:ext cx="4209186" cy="307777"/>
            </a:xfrm>
            <a:prstGeom prst="rect">
              <a:avLst/>
            </a:prstGeom>
            <a:noFill/>
          </p:spPr>
          <p:txBody>
            <a:bodyPr wrap="square" rtlCol="0">
              <a:spAutoFit/>
            </a:bodyPr>
            <a:lstStyle/>
            <a:p>
              <a:pPr algn="ctr"/>
              <a:r>
                <a:rPr lang="en-US" sz="1400" b="1" dirty="0"/>
                <a:t>10-year U.S, Treasury Yield (CNBC, 2020)</a:t>
              </a:r>
            </a:p>
          </p:txBody>
        </p:sp>
      </p:grpSp>
      <p:grpSp>
        <p:nvGrpSpPr>
          <p:cNvPr id="11" name="Group 10">
            <a:extLst>
              <a:ext uri="{FF2B5EF4-FFF2-40B4-BE49-F238E27FC236}">
                <a16:creationId xmlns:a16="http://schemas.microsoft.com/office/drawing/2014/main" id="{CC0E69C6-1E0D-4A6A-8686-98D8285469F5}"/>
              </a:ext>
            </a:extLst>
          </p:cNvPr>
          <p:cNvGrpSpPr/>
          <p:nvPr/>
        </p:nvGrpSpPr>
        <p:grpSpPr>
          <a:xfrm>
            <a:off x="7513080" y="3060644"/>
            <a:ext cx="4675046" cy="3306538"/>
            <a:chOff x="7484052" y="1912809"/>
            <a:chExt cx="4675046" cy="3306538"/>
          </a:xfrm>
        </p:grpSpPr>
        <p:pic>
          <p:nvPicPr>
            <p:cNvPr id="9" name="Picture 8">
              <a:extLst>
                <a:ext uri="{FF2B5EF4-FFF2-40B4-BE49-F238E27FC236}">
                  <a16:creationId xmlns:a16="http://schemas.microsoft.com/office/drawing/2014/main" id="{EB423732-E26F-4C6E-BE2A-EA72E310A5B6}"/>
                </a:ext>
              </a:extLst>
            </p:cNvPr>
            <p:cNvPicPr>
              <a:picLocks noChangeAspect="1"/>
            </p:cNvPicPr>
            <p:nvPr/>
          </p:nvPicPr>
          <p:blipFill>
            <a:blip r:embed="rId9"/>
            <a:stretch>
              <a:fillRect/>
            </a:stretch>
          </p:blipFill>
          <p:spPr>
            <a:xfrm>
              <a:off x="7484052" y="1912809"/>
              <a:ext cx="4675046" cy="3087294"/>
            </a:xfrm>
            <a:prstGeom prst="rect">
              <a:avLst/>
            </a:prstGeom>
          </p:spPr>
        </p:pic>
        <p:sp>
          <p:nvSpPr>
            <p:cNvPr id="10" name="TextBox 9">
              <a:extLst>
                <a:ext uri="{FF2B5EF4-FFF2-40B4-BE49-F238E27FC236}">
                  <a16:creationId xmlns:a16="http://schemas.microsoft.com/office/drawing/2014/main" id="{0F93053B-810D-4413-B2E9-F3827D377D12}"/>
                </a:ext>
              </a:extLst>
            </p:cNvPr>
            <p:cNvSpPr txBox="1"/>
            <p:nvPr/>
          </p:nvSpPr>
          <p:spPr>
            <a:xfrm>
              <a:off x="9010793" y="4957737"/>
              <a:ext cx="1909497" cy="261610"/>
            </a:xfrm>
            <a:prstGeom prst="rect">
              <a:avLst/>
            </a:prstGeom>
            <a:noFill/>
          </p:spPr>
          <p:txBody>
            <a:bodyPr wrap="none" rtlCol="0">
              <a:spAutoFit/>
            </a:bodyPr>
            <a:lstStyle/>
            <a:p>
              <a:r>
                <a:rPr lang="en-US" sz="1100" b="1" dirty="0"/>
                <a:t>(Norcross &amp; Gonzalez, 2018)</a:t>
              </a:r>
            </a:p>
          </p:txBody>
        </p:sp>
      </p:grpSp>
      <p:pic>
        <p:nvPicPr>
          <p:cNvPr id="13" name="Audio 12">
            <a:hlinkClick r:id="" action="ppaction://media"/>
            <a:extLst>
              <a:ext uri="{FF2B5EF4-FFF2-40B4-BE49-F238E27FC236}">
                <a16:creationId xmlns:a16="http://schemas.microsoft.com/office/drawing/2014/main" id="{7201340D-087D-49EE-8BCF-D25D27ABA59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55183646"/>
      </p:ext>
    </p:extLst>
  </p:cSld>
  <p:clrMapOvr>
    <a:masterClrMapping/>
  </p:clrMapOvr>
  <mc:AlternateContent xmlns:mc="http://schemas.openxmlformats.org/markup-compatibility/2006">
    <mc:Choice xmlns:p14="http://schemas.microsoft.com/office/powerpoint/2010/main" Requires="p14">
      <p:transition spd="slow" p14:dur="2000" advTm="479508"/>
    </mc:Choice>
    <mc:Fallback>
      <p:transition spd="slow" advTm="47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49" presetID="10" presetClass="entr" presetSubtype="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3"/>
                </p:tgtEl>
              </p:cMediaNode>
            </p:audio>
          </p:childTnLst>
        </p:cTn>
      </p:par>
    </p:tnLst>
    <p:bldLst>
      <p:bldP spid="3" grpId="0" uiExpand="1" build="p"/>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EBC2-4B71-44BD-AE77-E956A28ED49C}"/>
              </a:ext>
            </a:extLst>
          </p:cNvPr>
          <p:cNvSpPr>
            <a:spLocks noGrp="1"/>
          </p:cNvSpPr>
          <p:nvPr>
            <p:ph type="title"/>
          </p:nvPr>
        </p:nvSpPr>
        <p:spPr>
          <a:xfrm>
            <a:off x="1066800" y="44586"/>
            <a:ext cx="10058400" cy="1450757"/>
          </a:xfrm>
        </p:spPr>
        <p:txBody>
          <a:bodyPr/>
          <a:lstStyle/>
          <a:p>
            <a:pPr algn="ctr"/>
            <a:r>
              <a:rPr lang="en-US" dirty="0"/>
              <a:t>Then COVID-19 Hit!</a:t>
            </a:r>
          </a:p>
        </p:txBody>
      </p:sp>
      <p:sp>
        <p:nvSpPr>
          <p:cNvPr id="3" name="Content Placeholder 2">
            <a:extLst>
              <a:ext uri="{FF2B5EF4-FFF2-40B4-BE49-F238E27FC236}">
                <a16:creationId xmlns:a16="http://schemas.microsoft.com/office/drawing/2014/main" id="{4529071E-A7BB-4B5E-9921-3F9EC793AA7A}"/>
              </a:ext>
            </a:extLst>
          </p:cNvPr>
          <p:cNvSpPr>
            <a:spLocks noGrp="1"/>
          </p:cNvSpPr>
          <p:nvPr>
            <p:ph idx="1"/>
          </p:nvPr>
        </p:nvSpPr>
        <p:spPr>
          <a:xfrm>
            <a:off x="110839" y="1945131"/>
            <a:ext cx="7459024" cy="4571781"/>
          </a:xfrm>
        </p:spPr>
        <p:txBody>
          <a:bodyPr vert="horz" lIns="0" tIns="45720" rIns="0" bIns="45720" rtlCol="0">
            <a:normAutofit/>
          </a:bodyPr>
          <a:lstStyle/>
          <a:p>
            <a:pPr marL="0" indent="55563">
              <a:lnSpc>
                <a:spcPct val="100000"/>
              </a:lnSpc>
              <a:spcBef>
                <a:spcPts val="50"/>
              </a:spcBef>
              <a:spcAft>
                <a:spcPts val="50"/>
              </a:spcAft>
              <a:buNone/>
            </a:pPr>
            <a:r>
              <a:rPr lang="en-US" sz="2400" b="1" dirty="0">
                <a:solidFill>
                  <a:schemeClr val="tx1"/>
                </a:solidFill>
              </a:rPr>
              <a:t>Fiscal policy: U.S. Interest rate cuts (AAOA, 2012)</a:t>
            </a:r>
            <a:endParaRPr lang="en-US" sz="3600" b="1" dirty="0">
              <a:solidFill>
                <a:schemeClr val="tx1"/>
              </a:solidFill>
            </a:endParaRPr>
          </a:p>
          <a:p>
            <a:pPr lvl="1">
              <a:spcBef>
                <a:spcPts val="50"/>
              </a:spcBef>
              <a:spcAft>
                <a:spcPts val="50"/>
              </a:spcAft>
            </a:pPr>
            <a:r>
              <a:rPr lang="en-US" sz="2000" dirty="0">
                <a:solidFill>
                  <a:schemeClr val="tx1"/>
                </a:solidFill>
              </a:rPr>
              <a:t>Inverse relationship between int. rates and liabilities</a:t>
            </a:r>
          </a:p>
          <a:p>
            <a:pPr lvl="1">
              <a:spcBef>
                <a:spcPts val="50"/>
              </a:spcBef>
              <a:spcAft>
                <a:spcPts val="50"/>
              </a:spcAft>
            </a:pPr>
            <a:r>
              <a:rPr lang="en-US" sz="2000" dirty="0">
                <a:solidFill>
                  <a:schemeClr val="tx1"/>
                </a:solidFill>
              </a:rPr>
              <a:t>Requires more contributions or better investment returns </a:t>
            </a:r>
          </a:p>
          <a:p>
            <a:pPr>
              <a:spcBef>
                <a:spcPts val="50"/>
              </a:spcBef>
              <a:spcAft>
                <a:spcPts val="50"/>
              </a:spcAft>
            </a:pPr>
            <a:r>
              <a:rPr lang="en-US" sz="2400" b="1" dirty="0">
                <a:solidFill>
                  <a:schemeClr val="tx1"/>
                </a:solidFill>
              </a:rPr>
              <a:t>Investment Volatility </a:t>
            </a:r>
          </a:p>
          <a:p>
            <a:pPr lvl="1">
              <a:spcBef>
                <a:spcPts val="50"/>
              </a:spcBef>
              <a:spcAft>
                <a:spcPts val="50"/>
              </a:spcAft>
            </a:pPr>
            <a:r>
              <a:rPr lang="en-US" sz="2000" dirty="0"/>
              <a:t>U.S. DBP portfolios composed of 40% to 50% stocks (CRR, 2020; Panis &amp; Brien, 2015; Census Bureau, 2018)</a:t>
            </a:r>
            <a:r>
              <a:rPr lang="en-US" sz="2800" b="1" dirty="0">
                <a:solidFill>
                  <a:schemeClr val="tx1"/>
                </a:solidFill>
              </a:rPr>
              <a:t> </a:t>
            </a:r>
          </a:p>
          <a:p>
            <a:pPr lvl="1">
              <a:spcBef>
                <a:spcPts val="50"/>
              </a:spcBef>
              <a:spcAft>
                <a:spcPts val="50"/>
              </a:spcAft>
            </a:pPr>
            <a:r>
              <a:rPr lang="en-US" sz="2000" dirty="0"/>
              <a:t>S&amp;P 500 </a:t>
            </a:r>
            <a:r>
              <a:rPr lang="en-US" sz="2000" dirty="0">
                <a:solidFill>
                  <a:srgbClr val="FF0000"/>
                </a:solidFill>
              </a:rPr>
              <a:t>crashed 33.9% </a:t>
            </a:r>
            <a:r>
              <a:rPr lang="en-US" sz="2000" dirty="0"/>
              <a:t>Feb – Mar 2020 (Yahoo Finance, 2020)</a:t>
            </a:r>
          </a:p>
          <a:p>
            <a:pPr lvl="1">
              <a:spcBef>
                <a:spcPts val="50"/>
              </a:spcBef>
              <a:spcAft>
                <a:spcPts val="50"/>
              </a:spcAft>
            </a:pPr>
            <a:r>
              <a:rPr lang="en-US" sz="2000" dirty="0"/>
              <a:t>5 Jun 2020 recovered to </a:t>
            </a:r>
            <a:r>
              <a:rPr lang="en-US" sz="2000" dirty="0">
                <a:solidFill>
                  <a:srgbClr val="FF0000"/>
                </a:solidFill>
              </a:rPr>
              <a:t>~ 8% from Feb 2020 highs </a:t>
            </a:r>
            <a:r>
              <a:rPr lang="en-US" sz="2000" dirty="0"/>
              <a:t>(Yahoo Finance, 2020</a:t>
            </a:r>
          </a:p>
          <a:p>
            <a:pPr>
              <a:spcBef>
                <a:spcPts val="50"/>
              </a:spcBef>
              <a:spcAft>
                <a:spcPts val="50"/>
              </a:spcAft>
            </a:pPr>
            <a:r>
              <a:rPr lang="en-US" sz="2400" b="1" dirty="0"/>
              <a:t>U.S. unemployment rate (BLS, 2020)</a:t>
            </a:r>
          </a:p>
          <a:p>
            <a:pPr lvl="1">
              <a:spcBef>
                <a:spcPts val="50"/>
              </a:spcBef>
              <a:spcAft>
                <a:spcPts val="50"/>
              </a:spcAft>
            </a:pPr>
            <a:r>
              <a:rPr lang="en-US" sz="2200" dirty="0">
                <a:solidFill>
                  <a:srgbClr val="FF0000"/>
                </a:solidFill>
              </a:rPr>
              <a:t>April 2020: 14.7% </a:t>
            </a:r>
            <a:r>
              <a:rPr lang="en-US" sz="2200" dirty="0"/>
              <a:t>-- highest rate since Great Depression</a:t>
            </a:r>
          </a:p>
          <a:p>
            <a:pPr lvl="1">
              <a:spcBef>
                <a:spcPts val="50"/>
              </a:spcBef>
              <a:spcAft>
                <a:spcPts val="50"/>
              </a:spcAft>
            </a:pPr>
            <a:r>
              <a:rPr lang="en-US" sz="2200" dirty="0">
                <a:solidFill>
                  <a:srgbClr val="FF0000"/>
                </a:solidFill>
              </a:rPr>
              <a:t>May 2020: 13.3% </a:t>
            </a:r>
            <a:r>
              <a:rPr lang="en-US" sz="2200" dirty="0"/>
              <a:t>-- varies by ethnicity </a:t>
            </a:r>
            <a:endParaRPr lang="en-US" sz="1800" dirty="0"/>
          </a:p>
        </p:txBody>
      </p:sp>
      <p:grpSp>
        <p:nvGrpSpPr>
          <p:cNvPr id="20" name="Group 19">
            <a:extLst>
              <a:ext uri="{FF2B5EF4-FFF2-40B4-BE49-F238E27FC236}">
                <a16:creationId xmlns:a16="http://schemas.microsoft.com/office/drawing/2014/main" id="{A09DB396-B39D-4C93-A08C-7AFFE3967A13}"/>
              </a:ext>
            </a:extLst>
          </p:cNvPr>
          <p:cNvGrpSpPr/>
          <p:nvPr/>
        </p:nvGrpSpPr>
        <p:grpSpPr>
          <a:xfrm>
            <a:off x="7547976" y="2040108"/>
            <a:ext cx="4504111" cy="1670871"/>
            <a:chOff x="7591406" y="3430543"/>
            <a:chExt cx="4504111" cy="1670871"/>
          </a:xfrm>
        </p:grpSpPr>
        <p:pic>
          <p:nvPicPr>
            <p:cNvPr id="19" name="Picture 18">
              <a:extLst>
                <a:ext uri="{FF2B5EF4-FFF2-40B4-BE49-F238E27FC236}">
                  <a16:creationId xmlns:a16="http://schemas.microsoft.com/office/drawing/2014/main" id="{D8CFE456-7427-49EF-9E8C-3D7825CE65BE}"/>
                </a:ext>
              </a:extLst>
            </p:cNvPr>
            <p:cNvPicPr>
              <a:picLocks noChangeAspect="1"/>
            </p:cNvPicPr>
            <p:nvPr/>
          </p:nvPicPr>
          <p:blipFill>
            <a:blip r:embed="rId6"/>
            <a:stretch>
              <a:fillRect/>
            </a:stretch>
          </p:blipFill>
          <p:spPr>
            <a:xfrm>
              <a:off x="7591406" y="3430543"/>
              <a:ext cx="4504111" cy="1316106"/>
            </a:xfrm>
            <a:prstGeom prst="rect">
              <a:avLst/>
            </a:prstGeom>
          </p:spPr>
        </p:pic>
        <p:sp>
          <p:nvSpPr>
            <p:cNvPr id="12" name="TextBox 11">
              <a:extLst>
                <a:ext uri="{FF2B5EF4-FFF2-40B4-BE49-F238E27FC236}">
                  <a16:creationId xmlns:a16="http://schemas.microsoft.com/office/drawing/2014/main" id="{0BEC2231-B9F0-410B-90EB-4B6BCD4C04FF}"/>
                </a:ext>
              </a:extLst>
            </p:cNvPr>
            <p:cNvSpPr txBox="1"/>
            <p:nvPr/>
          </p:nvSpPr>
          <p:spPr>
            <a:xfrm>
              <a:off x="7716982" y="4793637"/>
              <a:ext cx="4209186" cy="307777"/>
            </a:xfrm>
            <a:prstGeom prst="rect">
              <a:avLst/>
            </a:prstGeom>
            <a:noFill/>
          </p:spPr>
          <p:txBody>
            <a:bodyPr wrap="square" rtlCol="0">
              <a:spAutoFit/>
            </a:bodyPr>
            <a:lstStyle/>
            <a:p>
              <a:pPr algn="ctr"/>
              <a:r>
                <a:rPr lang="en-US" sz="1400" b="1" dirty="0"/>
                <a:t>10-year U.S. Treasury Yield (CNBC, 2020)</a:t>
              </a:r>
            </a:p>
          </p:txBody>
        </p:sp>
      </p:grpSp>
      <p:grpSp>
        <p:nvGrpSpPr>
          <p:cNvPr id="14" name="Group 13">
            <a:extLst>
              <a:ext uri="{FF2B5EF4-FFF2-40B4-BE49-F238E27FC236}">
                <a16:creationId xmlns:a16="http://schemas.microsoft.com/office/drawing/2014/main" id="{7F72EFF9-5C94-4B2E-9228-2857893189C6}"/>
              </a:ext>
            </a:extLst>
          </p:cNvPr>
          <p:cNvGrpSpPr/>
          <p:nvPr/>
        </p:nvGrpSpPr>
        <p:grpSpPr>
          <a:xfrm>
            <a:off x="7526321" y="3935873"/>
            <a:ext cx="4622137" cy="2252009"/>
            <a:chOff x="7526321" y="3935873"/>
            <a:chExt cx="4622137" cy="2252009"/>
          </a:xfrm>
        </p:grpSpPr>
        <p:pic>
          <p:nvPicPr>
            <p:cNvPr id="7" name="Picture 6">
              <a:extLst>
                <a:ext uri="{FF2B5EF4-FFF2-40B4-BE49-F238E27FC236}">
                  <a16:creationId xmlns:a16="http://schemas.microsoft.com/office/drawing/2014/main" id="{8060653B-8F74-4E5A-8862-0E394077B9AD}"/>
                </a:ext>
              </a:extLst>
            </p:cNvPr>
            <p:cNvPicPr>
              <a:picLocks noChangeAspect="1"/>
            </p:cNvPicPr>
            <p:nvPr/>
          </p:nvPicPr>
          <p:blipFill>
            <a:blip r:embed="rId7"/>
            <a:stretch>
              <a:fillRect/>
            </a:stretch>
          </p:blipFill>
          <p:spPr>
            <a:xfrm>
              <a:off x="7526321" y="3935873"/>
              <a:ext cx="4622137" cy="1944232"/>
            </a:xfrm>
            <a:prstGeom prst="rect">
              <a:avLst/>
            </a:prstGeom>
            <a:ln>
              <a:solidFill>
                <a:schemeClr val="tx1"/>
              </a:solidFill>
            </a:ln>
          </p:spPr>
        </p:pic>
        <p:sp>
          <p:nvSpPr>
            <p:cNvPr id="21" name="TextBox 20">
              <a:extLst>
                <a:ext uri="{FF2B5EF4-FFF2-40B4-BE49-F238E27FC236}">
                  <a16:creationId xmlns:a16="http://schemas.microsoft.com/office/drawing/2014/main" id="{187230B8-8AA6-40FB-89DB-99174575F30E}"/>
                </a:ext>
              </a:extLst>
            </p:cNvPr>
            <p:cNvSpPr txBox="1"/>
            <p:nvPr/>
          </p:nvSpPr>
          <p:spPr>
            <a:xfrm>
              <a:off x="7673552" y="5880105"/>
              <a:ext cx="4209186" cy="307777"/>
            </a:xfrm>
            <a:prstGeom prst="rect">
              <a:avLst/>
            </a:prstGeom>
            <a:noFill/>
          </p:spPr>
          <p:txBody>
            <a:bodyPr wrap="square" rtlCol="0">
              <a:spAutoFit/>
            </a:bodyPr>
            <a:lstStyle/>
            <a:p>
              <a:pPr algn="ctr"/>
              <a:r>
                <a:rPr lang="en-US" sz="1400" b="1" dirty="0"/>
                <a:t>1-Year S&amp;P 500 Chart (Yahoo Finance, 2020)</a:t>
              </a:r>
            </a:p>
          </p:txBody>
        </p:sp>
      </p:grpSp>
      <p:grpSp>
        <p:nvGrpSpPr>
          <p:cNvPr id="23" name="Group 22">
            <a:extLst>
              <a:ext uri="{FF2B5EF4-FFF2-40B4-BE49-F238E27FC236}">
                <a16:creationId xmlns:a16="http://schemas.microsoft.com/office/drawing/2014/main" id="{57E44243-87F5-476F-BABF-B1BD95DA6CF8}"/>
              </a:ext>
            </a:extLst>
          </p:cNvPr>
          <p:cNvGrpSpPr/>
          <p:nvPr/>
        </p:nvGrpSpPr>
        <p:grpSpPr>
          <a:xfrm>
            <a:off x="7520217" y="1889521"/>
            <a:ext cx="4671783" cy="4496829"/>
            <a:chOff x="7520217" y="1889521"/>
            <a:chExt cx="4671783" cy="4496829"/>
          </a:xfrm>
        </p:grpSpPr>
        <p:pic>
          <p:nvPicPr>
            <p:cNvPr id="22" name="Picture 21">
              <a:extLst>
                <a:ext uri="{FF2B5EF4-FFF2-40B4-BE49-F238E27FC236}">
                  <a16:creationId xmlns:a16="http://schemas.microsoft.com/office/drawing/2014/main" id="{D46D1561-DE0F-4A2A-986A-098E848CAD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0217" y="1889521"/>
              <a:ext cx="4671783" cy="4004386"/>
            </a:xfrm>
            <a:prstGeom prst="rect">
              <a:avLst/>
            </a:prstGeom>
            <a:ln>
              <a:solidFill>
                <a:schemeClr val="tx1"/>
              </a:solidFill>
            </a:ln>
          </p:spPr>
        </p:pic>
        <p:sp>
          <p:nvSpPr>
            <p:cNvPr id="15" name="TextBox 14">
              <a:extLst>
                <a:ext uri="{FF2B5EF4-FFF2-40B4-BE49-F238E27FC236}">
                  <a16:creationId xmlns:a16="http://schemas.microsoft.com/office/drawing/2014/main" id="{E62A8F87-5CAA-4FE9-A44A-318BBAC11037}"/>
                </a:ext>
              </a:extLst>
            </p:cNvPr>
            <p:cNvSpPr txBox="1"/>
            <p:nvPr/>
          </p:nvSpPr>
          <p:spPr>
            <a:xfrm>
              <a:off x="7526321" y="5893907"/>
              <a:ext cx="4622137" cy="492443"/>
            </a:xfrm>
            <a:prstGeom prst="rect">
              <a:avLst/>
            </a:prstGeom>
            <a:solidFill>
              <a:schemeClr val="bg1"/>
            </a:solidFill>
          </p:spPr>
          <p:txBody>
            <a:bodyPr wrap="square" rtlCol="0">
              <a:spAutoFit/>
            </a:bodyPr>
            <a:lstStyle/>
            <a:p>
              <a:pPr algn="ctr"/>
              <a:r>
                <a:rPr lang="en-US" sz="1400" b="1" dirty="0"/>
                <a:t>Combined, African-American, and Latino Unemployment </a:t>
              </a:r>
              <a:r>
                <a:rPr lang="en-US" sz="1200" b="1" dirty="0"/>
                <a:t>(BLS, 2020)</a:t>
              </a:r>
              <a:endParaRPr lang="en-NZ" sz="1400" b="1" dirty="0"/>
            </a:p>
          </p:txBody>
        </p:sp>
      </p:grpSp>
      <p:grpSp>
        <p:nvGrpSpPr>
          <p:cNvPr id="35" name="Group 34">
            <a:extLst>
              <a:ext uri="{FF2B5EF4-FFF2-40B4-BE49-F238E27FC236}">
                <a16:creationId xmlns:a16="http://schemas.microsoft.com/office/drawing/2014/main" id="{01C816FC-AA5F-4C2F-8513-8874D07237F2}"/>
              </a:ext>
            </a:extLst>
          </p:cNvPr>
          <p:cNvGrpSpPr/>
          <p:nvPr/>
        </p:nvGrpSpPr>
        <p:grpSpPr>
          <a:xfrm>
            <a:off x="1460259" y="2018027"/>
            <a:ext cx="2618232" cy="4482991"/>
            <a:chOff x="1967006" y="1940994"/>
            <a:chExt cx="2618232" cy="4482991"/>
          </a:xfrm>
        </p:grpSpPr>
        <p:sp>
          <p:nvSpPr>
            <p:cNvPr id="24" name="Rectangle 23">
              <a:extLst>
                <a:ext uri="{FF2B5EF4-FFF2-40B4-BE49-F238E27FC236}">
                  <a16:creationId xmlns:a16="http://schemas.microsoft.com/office/drawing/2014/main" id="{1C7F5996-EF2C-4C43-A13D-4BDC01F868B0}"/>
                </a:ext>
              </a:extLst>
            </p:cNvPr>
            <p:cNvSpPr/>
            <p:nvPr/>
          </p:nvSpPr>
          <p:spPr>
            <a:xfrm>
              <a:off x="1967006" y="5777654"/>
              <a:ext cx="2618232" cy="646331"/>
            </a:xfrm>
            <a:prstGeom prst="rect">
              <a:avLst/>
            </a:prstGeom>
          </p:spPr>
          <p:txBody>
            <a:bodyPr wrap="square">
              <a:spAutoFit/>
            </a:bodyPr>
            <a:lstStyle/>
            <a:p>
              <a:r>
                <a:rPr lang="en-US" dirty="0"/>
                <a:t>Image by </a:t>
              </a:r>
              <a:r>
                <a:rPr lang="en-US" dirty="0" err="1">
                  <a:hlinkClick r:id="rId9"/>
                </a:rPr>
                <a:t>Sumanley</a:t>
              </a:r>
              <a:r>
                <a:rPr lang="en-US" dirty="0">
                  <a:hlinkClick r:id="rId9"/>
                </a:rPr>
                <a:t> </a:t>
              </a:r>
              <a:r>
                <a:rPr lang="en-US" dirty="0" err="1">
                  <a:hlinkClick r:id="rId9"/>
                </a:rPr>
                <a:t>xulx</a:t>
              </a:r>
              <a:r>
                <a:rPr lang="en-US" dirty="0"/>
                <a:t> from </a:t>
              </a:r>
              <a:r>
                <a:rPr lang="en-US" dirty="0" err="1">
                  <a:hlinkClick r:id="rId10"/>
                </a:rPr>
                <a:t>Pixabay</a:t>
              </a:r>
              <a:endParaRPr lang="en-NZ" dirty="0"/>
            </a:p>
          </p:txBody>
        </p:sp>
        <p:pic>
          <p:nvPicPr>
            <p:cNvPr id="33" name="Picture 32">
              <a:extLst>
                <a:ext uri="{FF2B5EF4-FFF2-40B4-BE49-F238E27FC236}">
                  <a16:creationId xmlns:a16="http://schemas.microsoft.com/office/drawing/2014/main" id="{9A2ACECE-662A-4890-BB16-25F48485A9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67006" y="1940994"/>
              <a:ext cx="2618232" cy="3901440"/>
            </a:xfrm>
            <a:prstGeom prst="rect">
              <a:avLst/>
            </a:prstGeom>
          </p:spPr>
        </p:pic>
      </p:grpSp>
      <p:grpSp>
        <p:nvGrpSpPr>
          <p:cNvPr id="34" name="Group 33">
            <a:extLst>
              <a:ext uri="{FF2B5EF4-FFF2-40B4-BE49-F238E27FC236}">
                <a16:creationId xmlns:a16="http://schemas.microsoft.com/office/drawing/2014/main" id="{437E5FC4-64C7-4FAC-B32C-51216B10C147}"/>
              </a:ext>
            </a:extLst>
          </p:cNvPr>
          <p:cNvGrpSpPr/>
          <p:nvPr/>
        </p:nvGrpSpPr>
        <p:grpSpPr>
          <a:xfrm>
            <a:off x="5653401" y="2209111"/>
            <a:ext cx="5298621" cy="4052894"/>
            <a:chOff x="6782540" y="1946176"/>
            <a:chExt cx="5298621" cy="4052894"/>
          </a:xfrm>
        </p:grpSpPr>
        <p:pic>
          <p:nvPicPr>
            <p:cNvPr id="31" name="Picture 30">
              <a:extLst>
                <a:ext uri="{FF2B5EF4-FFF2-40B4-BE49-F238E27FC236}">
                  <a16:creationId xmlns:a16="http://schemas.microsoft.com/office/drawing/2014/main" id="{7598F5F4-34B6-4C52-903E-BB2D8EE859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2540" y="1946176"/>
              <a:ext cx="5298621" cy="3709035"/>
            </a:xfrm>
            <a:prstGeom prst="rect">
              <a:avLst/>
            </a:prstGeom>
          </p:spPr>
        </p:pic>
        <p:sp>
          <p:nvSpPr>
            <p:cNvPr id="25" name="Rectangle 24">
              <a:extLst>
                <a:ext uri="{FF2B5EF4-FFF2-40B4-BE49-F238E27FC236}">
                  <a16:creationId xmlns:a16="http://schemas.microsoft.com/office/drawing/2014/main" id="{A275D548-68A4-459A-BB1B-1BA3F0C009D7}"/>
                </a:ext>
              </a:extLst>
            </p:cNvPr>
            <p:cNvSpPr/>
            <p:nvPr/>
          </p:nvSpPr>
          <p:spPr>
            <a:xfrm>
              <a:off x="7606255" y="5629738"/>
              <a:ext cx="3731021" cy="369332"/>
            </a:xfrm>
            <a:prstGeom prst="rect">
              <a:avLst/>
            </a:prstGeom>
          </p:spPr>
          <p:txBody>
            <a:bodyPr wrap="none">
              <a:spAutoFit/>
            </a:bodyPr>
            <a:lstStyle/>
            <a:p>
              <a:r>
                <a:rPr lang="en-US" dirty="0"/>
                <a:t>Image by </a:t>
              </a:r>
              <a:r>
                <a:rPr lang="en-US" dirty="0">
                  <a:hlinkClick r:id="rId13"/>
                </a:rPr>
                <a:t>Alexey </a:t>
              </a:r>
              <a:r>
                <a:rPr lang="en-US" dirty="0" err="1">
                  <a:hlinkClick r:id="rId13"/>
                </a:rPr>
                <a:t>Hulsov</a:t>
              </a:r>
              <a:r>
                <a:rPr lang="en-US" dirty="0"/>
                <a:t> from </a:t>
              </a:r>
              <a:r>
                <a:rPr lang="en-US" dirty="0" err="1">
                  <a:hlinkClick r:id="rId14"/>
                </a:rPr>
                <a:t>Pixabay</a:t>
              </a:r>
              <a:endParaRPr lang="en-NZ" dirty="0"/>
            </a:p>
          </p:txBody>
        </p:sp>
      </p:grpSp>
      <p:pic>
        <p:nvPicPr>
          <p:cNvPr id="4" name="Audio 3">
            <a:hlinkClick r:id="" action="ppaction://media"/>
            <a:extLst>
              <a:ext uri="{FF2B5EF4-FFF2-40B4-BE49-F238E27FC236}">
                <a16:creationId xmlns:a16="http://schemas.microsoft.com/office/drawing/2014/main" id="{C21E9D2E-7545-483D-8CDE-BF02222A0C9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69588815"/>
      </p:ext>
    </p:extLst>
  </p:cSld>
  <p:clrMapOvr>
    <a:masterClrMapping/>
  </p:clrMapOvr>
  <mc:AlternateContent xmlns:mc="http://schemas.openxmlformats.org/markup-compatibility/2006">
    <mc:Choice xmlns:p14="http://schemas.microsoft.com/office/powerpoint/2010/main" Requires="p14">
      <p:transition spd="slow" p14:dur="2000" advTm="312367"/>
    </mc:Choice>
    <mc:Fallback>
      <p:transition spd="slow" advTm="31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500"/>
                                        <p:tgtEl>
                                          <p:spTgt spid="35"/>
                                        </p:tgtEl>
                                        <p:attrNameLst>
                                          <p:attrName>ppt_w</p:attrName>
                                        </p:attrNameLst>
                                      </p:cBhvr>
                                      <p:tavLst>
                                        <p:tav tm="0">
                                          <p:val>
                                            <p:strVal val="ppt_w"/>
                                          </p:val>
                                        </p:tav>
                                        <p:tav tm="100000">
                                          <p:val>
                                            <p:fltVal val="0"/>
                                          </p:val>
                                        </p:tav>
                                      </p:tavLst>
                                    </p:anim>
                                    <p:anim calcmode="lin" valueType="num">
                                      <p:cBhvr>
                                        <p:cTn id="11" dur="500"/>
                                        <p:tgtEl>
                                          <p:spTgt spid="35"/>
                                        </p:tgtEl>
                                        <p:attrNameLst>
                                          <p:attrName>ppt_h</p:attrName>
                                        </p:attrNameLst>
                                      </p:cBhvr>
                                      <p:tavLst>
                                        <p:tav tm="0">
                                          <p:val>
                                            <p:strVal val="ppt_h"/>
                                          </p:val>
                                        </p:tav>
                                        <p:tav tm="100000">
                                          <p:val>
                                            <p:fltVal val="0"/>
                                          </p:val>
                                        </p:tav>
                                      </p:tavLst>
                                    </p:anim>
                                    <p:anim calcmode="lin" valueType="num">
                                      <p:cBhvr>
                                        <p:cTn id="12" dur="500"/>
                                        <p:tgtEl>
                                          <p:spTgt spid="35"/>
                                        </p:tgtEl>
                                        <p:attrNameLst>
                                          <p:attrName>style.rotation</p:attrName>
                                        </p:attrNameLst>
                                      </p:cBhvr>
                                      <p:tavLst>
                                        <p:tav tm="0">
                                          <p:val>
                                            <p:fltVal val="0"/>
                                          </p:val>
                                        </p:tav>
                                        <p:tav tm="100000">
                                          <p:val>
                                            <p:fltVal val="90"/>
                                          </p:val>
                                        </p:tav>
                                      </p:tavLst>
                                    </p:anim>
                                    <p:animEffect transition="out" filter="fade">
                                      <p:cBhvr>
                                        <p:cTn id="13" dur="500"/>
                                        <p:tgtEl>
                                          <p:spTgt spid="35"/>
                                        </p:tgtEl>
                                      </p:cBhvr>
                                    </p:animEffect>
                                    <p:set>
                                      <p:cBhvr>
                                        <p:cTn id="14" dur="1" fill="hold">
                                          <p:stCondLst>
                                            <p:cond delay="499"/>
                                          </p:stCondLst>
                                        </p:cTn>
                                        <p:tgtEl>
                                          <p:spTgt spid="35"/>
                                        </p:tgtEl>
                                        <p:attrNameLst>
                                          <p:attrName>style.visibility</p:attrName>
                                        </p:attrNameLst>
                                      </p:cBhvr>
                                      <p:to>
                                        <p:strVal val="hidden"/>
                                      </p:to>
                                    </p:set>
                                  </p:childTnLst>
                                </p:cTn>
                              </p:par>
                              <p:par>
                                <p:cTn id="15" presetID="31" presetClass="exit" presetSubtype="0" fill="hold" nodeType="withEffect">
                                  <p:stCondLst>
                                    <p:cond delay="0"/>
                                  </p:stCondLst>
                                  <p:childTnLst>
                                    <p:anim calcmode="lin" valueType="num">
                                      <p:cBhvr>
                                        <p:cTn id="16" dur="500"/>
                                        <p:tgtEl>
                                          <p:spTgt spid="34"/>
                                        </p:tgtEl>
                                        <p:attrNameLst>
                                          <p:attrName>ppt_w</p:attrName>
                                        </p:attrNameLst>
                                      </p:cBhvr>
                                      <p:tavLst>
                                        <p:tav tm="0">
                                          <p:val>
                                            <p:strVal val="ppt_w"/>
                                          </p:val>
                                        </p:tav>
                                        <p:tav tm="100000">
                                          <p:val>
                                            <p:fltVal val="0"/>
                                          </p:val>
                                        </p:tav>
                                      </p:tavLst>
                                    </p:anim>
                                    <p:anim calcmode="lin" valueType="num">
                                      <p:cBhvr>
                                        <p:cTn id="17" dur="500"/>
                                        <p:tgtEl>
                                          <p:spTgt spid="34"/>
                                        </p:tgtEl>
                                        <p:attrNameLst>
                                          <p:attrName>ppt_h</p:attrName>
                                        </p:attrNameLst>
                                      </p:cBhvr>
                                      <p:tavLst>
                                        <p:tav tm="0">
                                          <p:val>
                                            <p:strVal val="ppt_h"/>
                                          </p:val>
                                        </p:tav>
                                        <p:tav tm="100000">
                                          <p:val>
                                            <p:fltVal val="0"/>
                                          </p:val>
                                        </p:tav>
                                      </p:tavLst>
                                    </p:anim>
                                    <p:anim calcmode="lin" valueType="num">
                                      <p:cBhvr>
                                        <p:cTn id="18" dur="500"/>
                                        <p:tgtEl>
                                          <p:spTgt spid="34"/>
                                        </p:tgtEl>
                                        <p:attrNameLst>
                                          <p:attrName>style.rotation</p:attrName>
                                        </p:attrNameLst>
                                      </p:cBhvr>
                                      <p:tavLst>
                                        <p:tav tm="0">
                                          <p:val>
                                            <p:fltVal val="0"/>
                                          </p:val>
                                        </p:tav>
                                        <p:tav tm="100000">
                                          <p:val>
                                            <p:fltVal val="90"/>
                                          </p:val>
                                        </p:tav>
                                      </p:tavLst>
                                    </p:anim>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500"/>
                                        <p:tgtEl>
                                          <p:spTgt spid="3">
                                            <p:txEl>
                                              <p:pRg st="7" end="7"/>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500"/>
                                        <p:tgtEl>
                                          <p:spTgt spid="3">
                                            <p:txEl>
                                              <p:pRg st="8" end="8"/>
                                            </p:tx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5EBC2-4B71-44BD-AE77-E956A28ED49C}"/>
              </a:ext>
            </a:extLst>
          </p:cNvPr>
          <p:cNvSpPr>
            <a:spLocks noGrp="1"/>
          </p:cNvSpPr>
          <p:nvPr>
            <p:ph type="title"/>
          </p:nvPr>
        </p:nvSpPr>
        <p:spPr>
          <a:xfrm>
            <a:off x="755534" y="274320"/>
            <a:ext cx="10058400" cy="1450757"/>
          </a:xfrm>
        </p:spPr>
        <p:txBody>
          <a:bodyPr/>
          <a:lstStyle/>
          <a:p>
            <a:pPr algn="ctr"/>
            <a:r>
              <a:rPr lang="en-US" dirty="0"/>
              <a:t>The Data</a:t>
            </a:r>
          </a:p>
        </p:txBody>
      </p:sp>
      <p:sp>
        <p:nvSpPr>
          <p:cNvPr id="3" name="Content Placeholder 2">
            <a:extLst>
              <a:ext uri="{FF2B5EF4-FFF2-40B4-BE49-F238E27FC236}">
                <a16:creationId xmlns:a16="http://schemas.microsoft.com/office/drawing/2014/main" id="{4529071E-A7BB-4B5E-9921-3F9EC793AA7A}"/>
              </a:ext>
            </a:extLst>
          </p:cNvPr>
          <p:cNvSpPr>
            <a:spLocks noGrp="1"/>
          </p:cNvSpPr>
          <p:nvPr>
            <p:ph idx="1"/>
          </p:nvPr>
        </p:nvSpPr>
        <p:spPr>
          <a:xfrm>
            <a:off x="0" y="1950720"/>
            <a:ext cx="6792519" cy="4907280"/>
          </a:xfrm>
        </p:spPr>
        <p:txBody>
          <a:bodyPr vert="horz" lIns="0" tIns="45720" rIns="0" bIns="45720" rtlCol="0">
            <a:normAutofit/>
          </a:bodyPr>
          <a:lstStyle/>
          <a:p>
            <a:pPr marL="55563" indent="0">
              <a:lnSpc>
                <a:spcPct val="100000"/>
              </a:lnSpc>
              <a:spcBef>
                <a:spcPts val="95"/>
              </a:spcBef>
              <a:spcAft>
                <a:spcPts val="95"/>
              </a:spcAft>
              <a:buNone/>
            </a:pPr>
            <a:r>
              <a:rPr lang="en-US" sz="2400" b="1" dirty="0">
                <a:solidFill>
                  <a:schemeClr val="tx1"/>
                </a:solidFill>
              </a:rPr>
              <a:t>Public Plans Data (PPD) @ Boston College’s Center for Retirement Research (CRR)</a:t>
            </a:r>
          </a:p>
          <a:p>
            <a:pPr lvl="1">
              <a:spcBef>
                <a:spcPts val="95"/>
              </a:spcBef>
              <a:spcAft>
                <a:spcPts val="95"/>
              </a:spcAft>
            </a:pPr>
            <a:r>
              <a:rPr lang="en-US" altLang="en-US" sz="2000" b="1" dirty="0">
                <a:solidFill>
                  <a:schemeClr val="tx1"/>
                </a:solidFill>
              </a:rPr>
              <a:t>Plan-level data for 190 state and local PPPs through FY 2019 </a:t>
            </a:r>
            <a:r>
              <a:rPr lang="en-US" altLang="en-US" sz="1400" b="1" dirty="0">
                <a:solidFill>
                  <a:schemeClr val="tx1"/>
                </a:solidFill>
              </a:rPr>
              <a:t>(CRR, 2020)</a:t>
            </a:r>
          </a:p>
          <a:p>
            <a:pPr lvl="1">
              <a:spcBef>
                <a:spcPts val="95"/>
              </a:spcBef>
              <a:spcAft>
                <a:spcPts val="95"/>
              </a:spcAft>
            </a:pPr>
            <a:r>
              <a:rPr lang="en-US" altLang="en-US" sz="2000" b="1">
                <a:solidFill>
                  <a:schemeClr val="tx1"/>
                </a:solidFill>
              </a:rPr>
              <a:t>Sample for ~6000 PPPs</a:t>
            </a:r>
            <a:endParaRPr lang="en-US" altLang="en-US" sz="2000" b="1" dirty="0">
              <a:solidFill>
                <a:schemeClr val="tx1"/>
              </a:solidFill>
            </a:endParaRPr>
          </a:p>
          <a:p>
            <a:pPr lvl="1">
              <a:spcBef>
                <a:spcPts val="95"/>
              </a:spcBef>
              <a:spcAft>
                <a:spcPts val="95"/>
              </a:spcAft>
            </a:pPr>
            <a:r>
              <a:rPr lang="en-US" altLang="en-US" sz="2000" b="1" dirty="0">
                <a:solidFill>
                  <a:schemeClr val="tx1"/>
                </a:solidFill>
              </a:rPr>
              <a:t>100+ variables with annual data since 2001 </a:t>
            </a:r>
            <a:r>
              <a:rPr lang="en-US" altLang="en-US" sz="1400" b="1" dirty="0">
                <a:solidFill>
                  <a:schemeClr val="tx1"/>
                </a:solidFill>
              </a:rPr>
              <a:t>(CRR, 2020)</a:t>
            </a:r>
            <a:endParaRPr lang="en-US" altLang="en-US" sz="2000" b="1" dirty="0">
              <a:solidFill>
                <a:schemeClr val="tx1"/>
              </a:solidFill>
            </a:endParaRPr>
          </a:p>
          <a:p>
            <a:pPr marL="55563" indent="0">
              <a:spcBef>
                <a:spcPts val="95"/>
              </a:spcBef>
              <a:spcAft>
                <a:spcPts val="95"/>
              </a:spcAft>
              <a:buNone/>
            </a:pPr>
            <a:r>
              <a:rPr lang="en-US" altLang="en-US" sz="2400" b="1" dirty="0">
                <a:solidFill>
                  <a:schemeClr val="tx1"/>
                </a:solidFill>
              </a:rPr>
              <a:t>Joint effort between CRR and …</a:t>
            </a:r>
          </a:p>
          <a:p>
            <a:pPr marL="452438" lvl="1" indent="-217488">
              <a:spcBef>
                <a:spcPts val="95"/>
              </a:spcBef>
              <a:spcAft>
                <a:spcPts val="95"/>
              </a:spcAft>
            </a:pPr>
            <a:r>
              <a:rPr lang="en-US" altLang="en-US" sz="2000" b="1" dirty="0">
                <a:solidFill>
                  <a:schemeClr val="tx1"/>
                </a:solidFill>
              </a:rPr>
              <a:t>Center for State and Local Government Excellence</a:t>
            </a:r>
          </a:p>
          <a:p>
            <a:pPr marL="452438" lvl="1" indent="-217488">
              <a:spcBef>
                <a:spcPts val="95"/>
              </a:spcBef>
              <a:spcAft>
                <a:spcPts val="95"/>
              </a:spcAft>
            </a:pPr>
            <a:r>
              <a:rPr lang="en-US" altLang="en-US" sz="2000" b="1" dirty="0">
                <a:solidFill>
                  <a:schemeClr val="tx1"/>
                </a:solidFill>
              </a:rPr>
              <a:t>National Association of State Retirement Administrators</a:t>
            </a:r>
          </a:p>
          <a:p>
            <a:pPr marL="55563" indent="0">
              <a:spcBef>
                <a:spcPts val="95"/>
              </a:spcBef>
              <a:spcAft>
                <a:spcPts val="95"/>
              </a:spcAft>
              <a:buNone/>
            </a:pPr>
            <a:r>
              <a:rPr lang="en-US" sz="2400" b="1" dirty="0">
                <a:solidFill>
                  <a:schemeClr val="tx1"/>
                </a:solidFill>
              </a:rPr>
              <a:t>Updated annually ~March </a:t>
            </a:r>
            <a:r>
              <a:rPr lang="en-US" sz="1400" b="1" dirty="0">
                <a:solidFill>
                  <a:schemeClr val="tx1"/>
                </a:solidFill>
              </a:rPr>
              <a:t>(</a:t>
            </a:r>
            <a:r>
              <a:rPr lang="en-US" altLang="en-US" sz="1400" b="1" dirty="0">
                <a:solidFill>
                  <a:schemeClr val="tx1"/>
                </a:solidFill>
              </a:rPr>
              <a:t>CRR, 2020)</a:t>
            </a:r>
            <a:r>
              <a:rPr lang="en-US" sz="1400" b="1" dirty="0">
                <a:solidFill>
                  <a:schemeClr val="tx1"/>
                </a:solidFill>
              </a:rPr>
              <a:t> </a:t>
            </a:r>
          </a:p>
          <a:p>
            <a:pPr marL="465138" lvl="1" indent="-219075">
              <a:spcBef>
                <a:spcPts val="95"/>
              </a:spcBef>
              <a:spcAft>
                <a:spcPts val="95"/>
              </a:spcAft>
            </a:pPr>
            <a:r>
              <a:rPr lang="en-US" sz="2000" b="1" dirty="0">
                <a:solidFill>
                  <a:schemeClr val="tx1"/>
                </a:solidFill>
              </a:rPr>
              <a:t>Comprehensive Annual Financial Reports (CAFRs) </a:t>
            </a:r>
          </a:p>
          <a:p>
            <a:pPr marL="465138" lvl="1" indent="-219075">
              <a:spcBef>
                <a:spcPts val="95"/>
              </a:spcBef>
              <a:spcAft>
                <a:spcPts val="95"/>
              </a:spcAft>
            </a:pPr>
            <a:r>
              <a:rPr lang="en-US" sz="2000" b="1" dirty="0">
                <a:solidFill>
                  <a:schemeClr val="tx1"/>
                </a:solidFill>
              </a:rPr>
              <a:t>Actuarial Valuations (AVs) </a:t>
            </a:r>
            <a:endParaRPr lang="en-US" altLang="en-US" sz="2000" b="1" dirty="0">
              <a:solidFill>
                <a:schemeClr val="tx1"/>
              </a:solidFill>
            </a:endParaRPr>
          </a:p>
        </p:txBody>
      </p:sp>
      <p:pic>
        <p:nvPicPr>
          <p:cNvPr id="9" name="Picture 8">
            <a:extLst>
              <a:ext uri="{FF2B5EF4-FFF2-40B4-BE49-F238E27FC236}">
                <a16:creationId xmlns:a16="http://schemas.microsoft.com/office/drawing/2014/main" id="{461CE93F-9643-4686-8B94-BB38AE8FD00E}"/>
              </a:ext>
            </a:extLst>
          </p:cNvPr>
          <p:cNvPicPr>
            <a:picLocks noChangeAspect="1"/>
          </p:cNvPicPr>
          <p:nvPr/>
        </p:nvPicPr>
        <p:blipFill>
          <a:blip r:embed="rId5"/>
          <a:stretch>
            <a:fillRect/>
          </a:stretch>
        </p:blipFill>
        <p:spPr>
          <a:xfrm>
            <a:off x="6640119" y="2036166"/>
            <a:ext cx="5399481" cy="2631342"/>
          </a:xfrm>
          <a:prstGeom prst="rect">
            <a:avLst/>
          </a:prstGeom>
        </p:spPr>
      </p:pic>
      <p:sp>
        <p:nvSpPr>
          <p:cNvPr id="10" name="TextBox 9">
            <a:extLst>
              <a:ext uri="{FF2B5EF4-FFF2-40B4-BE49-F238E27FC236}">
                <a16:creationId xmlns:a16="http://schemas.microsoft.com/office/drawing/2014/main" id="{D0D74B1F-4A84-49A2-B75D-E3E1A540D6A1}"/>
              </a:ext>
            </a:extLst>
          </p:cNvPr>
          <p:cNvSpPr txBox="1"/>
          <p:nvPr/>
        </p:nvSpPr>
        <p:spPr>
          <a:xfrm>
            <a:off x="8669701" y="4744671"/>
            <a:ext cx="1492716" cy="307777"/>
          </a:xfrm>
          <a:prstGeom prst="rect">
            <a:avLst/>
          </a:prstGeom>
          <a:noFill/>
        </p:spPr>
        <p:txBody>
          <a:bodyPr wrap="none" rtlCol="0">
            <a:spAutoFit/>
          </a:bodyPr>
          <a:lstStyle/>
          <a:p>
            <a:r>
              <a:rPr lang="en-US" sz="1400" b="1" dirty="0"/>
              <a:t>(CRR PPD, 2020)</a:t>
            </a:r>
          </a:p>
        </p:txBody>
      </p:sp>
      <p:pic>
        <p:nvPicPr>
          <p:cNvPr id="4" name="Audio 3">
            <a:hlinkClick r:id="" action="ppaction://media"/>
            <a:extLst>
              <a:ext uri="{FF2B5EF4-FFF2-40B4-BE49-F238E27FC236}">
                <a16:creationId xmlns:a16="http://schemas.microsoft.com/office/drawing/2014/main" id="{4A27512F-4C9F-4CB9-8627-C3FC0DB49C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6766275"/>
      </p:ext>
    </p:extLst>
  </p:cSld>
  <p:clrMapOvr>
    <a:masterClrMapping/>
  </p:clrMapOvr>
  <mc:AlternateContent xmlns:mc="http://schemas.openxmlformats.org/markup-compatibility/2006">
    <mc:Choice xmlns:p14="http://schemas.microsoft.com/office/powerpoint/2010/main" Requires="p14">
      <p:transition spd="slow" p14:dur="2000" advTm="150929"/>
    </mc:Choice>
    <mc:Fallback>
      <p:transition spd="slow" advTm="15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21B89-A998-41E1-BC3D-4035A8472A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1164" y="1921321"/>
            <a:ext cx="3726872" cy="4471692"/>
          </a:xfrm>
          <a:prstGeom prst="rect">
            <a:avLst/>
          </a:prstGeom>
        </p:spPr>
      </p:pic>
      <p:sp>
        <p:nvSpPr>
          <p:cNvPr id="2" name="Title 1">
            <a:extLst>
              <a:ext uri="{FF2B5EF4-FFF2-40B4-BE49-F238E27FC236}">
                <a16:creationId xmlns:a16="http://schemas.microsoft.com/office/drawing/2014/main" id="{DA9ED733-E587-4C01-A613-482E1B9CE2DF}"/>
              </a:ext>
            </a:extLst>
          </p:cNvPr>
          <p:cNvSpPr>
            <a:spLocks noGrp="1"/>
          </p:cNvSpPr>
          <p:nvPr>
            <p:ph type="title"/>
          </p:nvPr>
        </p:nvSpPr>
        <p:spPr>
          <a:xfrm>
            <a:off x="1066800" y="152401"/>
            <a:ext cx="10058400" cy="1450757"/>
          </a:xfrm>
        </p:spPr>
        <p:txBody>
          <a:bodyPr/>
          <a:lstStyle/>
          <a:p>
            <a:pPr algn="ctr"/>
            <a:r>
              <a:rPr lang="en-US" dirty="0"/>
              <a:t>GASB 25 &amp; 27 vs. 67 &amp; 68</a:t>
            </a:r>
          </a:p>
        </p:txBody>
      </p:sp>
      <p:sp>
        <p:nvSpPr>
          <p:cNvPr id="3" name="Content Placeholder 2">
            <a:extLst>
              <a:ext uri="{FF2B5EF4-FFF2-40B4-BE49-F238E27FC236}">
                <a16:creationId xmlns:a16="http://schemas.microsoft.com/office/drawing/2014/main" id="{DB722246-1955-47B9-99A0-58A5935108C4}"/>
              </a:ext>
            </a:extLst>
          </p:cNvPr>
          <p:cNvSpPr>
            <a:spLocks noGrp="1"/>
          </p:cNvSpPr>
          <p:nvPr>
            <p:ph idx="1"/>
          </p:nvPr>
        </p:nvSpPr>
        <p:spPr>
          <a:xfrm>
            <a:off x="0" y="1856752"/>
            <a:ext cx="11125200" cy="5001248"/>
          </a:xfrm>
        </p:spPr>
        <p:txBody>
          <a:bodyPr vert="horz" lIns="0" tIns="45720" rIns="0" bIns="45720" rtlCol="0">
            <a:normAutofit/>
          </a:bodyPr>
          <a:lstStyle/>
          <a:p>
            <a:pPr marL="55563" lvl="1" indent="0">
              <a:lnSpc>
                <a:spcPct val="110000"/>
              </a:lnSpc>
              <a:spcBef>
                <a:spcPts val="95"/>
              </a:spcBef>
              <a:spcAft>
                <a:spcPts val="95"/>
              </a:spcAft>
              <a:buNone/>
            </a:pPr>
            <a:r>
              <a:rPr lang="en-US" sz="2800" b="1" dirty="0">
                <a:solidFill>
                  <a:schemeClr val="tx1"/>
                </a:solidFill>
              </a:rPr>
              <a:t>Government Accounting Standards Board (GASB)</a:t>
            </a:r>
          </a:p>
          <a:p>
            <a:pPr marL="457200" lvl="2" indent="-222250">
              <a:lnSpc>
                <a:spcPct val="110000"/>
              </a:lnSpc>
              <a:spcBef>
                <a:spcPts val="95"/>
              </a:spcBef>
              <a:spcAft>
                <a:spcPts val="95"/>
              </a:spcAft>
            </a:pPr>
            <a:r>
              <a:rPr lang="en-US" sz="2400" b="1" dirty="0">
                <a:solidFill>
                  <a:schemeClr val="tx1"/>
                </a:solidFill>
              </a:rPr>
              <a:t>2012 new PPP reporting guidance </a:t>
            </a:r>
            <a:r>
              <a:rPr lang="en-US" sz="1600" b="1" dirty="0">
                <a:solidFill>
                  <a:schemeClr val="tx1"/>
                </a:solidFill>
              </a:rPr>
              <a:t>(Weinberg &amp; Norcross, 2017)</a:t>
            </a:r>
            <a:endParaRPr lang="en-US" sz="2000" b="1" dirty="0">
              <a:solidFill>
                <a:schemeClr val="tx1"/>
              </a:solidFill>
            </a:endParaRPr>
          </a:p>
          <a:p>
            <a:pPr marL="457200" lvl="2" indent="-222250">
              <a:lnSpc>
                <a:spcPct val="110000"/>
              </a:lnSpc>
              <a:spcBef>
                <a:spcPts val="95"/>
              </a:spcBef>
              <a:spcAft>
                <a:spcPts val="95"/>
              </a:spcAft>
            </a:pPr>
            <a:r>
              <a:rPr lang="en-US" sz="2400" b="1" dirty="0">
                <a:solidFill>
                  <a:schemeClr val="tx1"/>
                </a:solidFill>
              </a:rPr>
              <a:t>GASB 25 &amp; 27 to GASB 67 &amp; 68 </a:t>
            </a:r>
            <a:r>
              <a:rPr lang="en-US" sz="1600" b="1" dirty="0">
                <a:solidFill>
                  <a:schemeClr val="tx1"/>
                </a:solidFill>
              </a:rPr>
              <a:t>(Weinberg &amp; Norcross, 2017)</a:t>
            </a:r>
            <a:endParaRPr lang="en-US" sz="2400" b="1" dirty="0">
              <a:solidFill>
                <a:schemeClr val="tx1"/>
              </a:solidFill>
            </a:endParaRPr>
          </a:p>
          <a:p>
            <a:pPr marL="55563" lvl="1" indent="0">
              <a:lnSpc>
                <a:spcPct val="110000"/>
              </a:lnSpc>
              <a:spcBef>
                <a:spcPts val="95"/>
              </a:spcBef>
              <a:spcAft>
                <a:spcPts val="95"/>
              </a:spcAft>
              <a:buNone/>
            </a:pPr>
            <a:r>
              <a:rPr lang="en-US" sz="2800" b="1" dirty="0">
                <a:solidFill>
                  <a:schemeClr val="tx1"/>
                </a:solidFill>
              </a:rPr>
              <a:t>3 goals of GASB 67 &amp; 68 </a:t>
            </a:r>
            <a:r>
              <a:rPr lang="en-US" sz="1600" b="1" dirty="0">
                <a:solidFill>
                  <a:schemeClr val="tx1"/>
                </a:solidFill>
              </a:rPr>
              <a:t>(Weinberg &amp; Norcross, 2017)</a:t>
            </a:r>
            <a:endParaRPr lang="en-US" sz="2800" b="1" dirty="0">
              <a:solidFill>
                <a:schemeClr val="tx1"/>
              </a:solidFill>
            </a:endParaRPr>
          </a:p>
          <a:p>
            <a:pPr lvl="1">
              <a:lnSpc>
                <a:spcPct val="110000"/>
              </a:lnSpc>
              <a:spcBef>
                <a:spcPts val="95"/>
              </a:spcBef>
              <a:spcAft>
                <a:spcPts val="95"/>
              </a:spcAft>
            </a:pPr>
            <a:r>
              <a:rPr lang="en-US" sz="2400" b="1" dirty="0">
                <a:solidFill>
                  <a:schemeClr val="tx1"/>
                </a:solidFill>
              </a:rPr>
              <a:t>Eliminate actuarial smoothing (i.e. loss or gain carryover)</a:t>
            </a:r>
          </a:p>
          <a:p>
            <a:pPr lvl="1">
              <a:lnSpc>
                <a:spcPct val="110000"/>
              </a:lnSpc>
              <a:spcBef>
                <a:spcPts val="95"/>
              </a:spcBef>
              <a:spcAft>
                <a:spcPts val="95"/>
              </a:spcAft>
            </a:pPr>
            <a:r>
              <a:rPr lang="en-US" sz="2400" b="1" dirty="0">
                <a:solidFill>
                  <a:schemeClr val="tx1"/>
                </a:solidFill>
              </a:rPr>
              <a:t>Require full disclosure of unfunded liabilities</a:t>
            </a:r>
          </a:p>
          <a:p>
            <a:pPr lvl="1">
              <a:lnSpc>
                <a:spcPct val="110000"/>
              </a:lnSpc>
              <a:spcBef>
                <a:spcPts val="95"/>
              </a:spcBef>
              <a:spcAft>
                <a:spcPts val="95"/>
              </a:spcAft>
            </a:pPr>
            <a:r>
              <a:rPr lang="en-US" sz="2400" b="1" dirty="0">
                <a:solidFill>
                  <a:schemeClr val="tx1"/>
                </a:solidFill>
              </a:rPr>
              <a:t>Improve calculations used to project cost of future liabilities   </a:t>
            </a:r>
          </a:p>
          <a:p>
            <a:pPr marL="55563" indent="0">
              <a:spcBef>
                <a:spcPts val="95"/>
              </a:spcBef>
              <a:spcAft>
                <a:spcPts val="95"/>
              </a:spcAft>
              <a:buNone/>
            </a:pPr>
            <a:r>
              <a:rPr lang="en-US" sz="2800" b="1" dirty="0">
                <a:solidFill>
                  <a:schemeClr val="tx1"/>
                </a:solidFill>
              </a:rPr>
              <a:t>Net effect: small; too many loopholes </a:t>
            </a:r>
            <a:r>
              <a:rPr lang="en-US" sz="1600" b="1" dirty="0">
                <a:solidFill>
                  <a:schemeClr val="tx1"/>
                </a:solidFill>
              </a:rPr>
              <a:t>(Weinberg &amp; Norcross, 2017)</a:t>
            </a:r>
            <a:endParaRPr lang="en-US" sz="2800" b="1" dirty="0">
              <a:solidFill>
                <a:schemeClr val="tx1"/>
              </a:solidFill>
            </a:endParaRPr>
          </a:p>
          <a:p>
            <a:pPr marL="401638" lvl="1" indent="-166688">
              <a:lnSpc>
                <a:spcPct val="110000"/>
              </a:lnSpc>
              <a:spcBef>
                <a:spcPts val="95"/>
              </a:spcBef>
              <a:spcAft>
                <a:spcPts val="95"/>
              </a:spcAft>
            </a:pPr>
            <a:r>
              <a:rPr lang="en-US" sz="2400" b="1" dirty="0">
                <a:solidFill>
                  <a:schemeClr val="tx1"/>
                </a:solidFill>
              </a:rPr>
              <a:t>2019: GASB 25 = 73.5%; GASB 67 = 73.4% </a:t>
            </a:r>
          </a:p>
          <a:p>
            <a:pPr marL="55563" indent="0">
              <a:spcBef>
                <a:spcPts val="95"/>
              </a:spcBef>
              <a:spcAft>
                <a:spcPts val="95"/>
              </a:spcAft>
              <a:buNone/>
            </a:pPr>
            <a:r>
              <a:rPr lang="en-US" sz="2800" b="1" dirty="0">
                <a:solidFill>
                  <a:schemeClr val="tx1"/>
                </a:solidFill>
              </a:rPr>
              <a:t>The third way: riskless rate using U.S. treasuries </a:t>
            </a:r>
            <a:r>
              <a:rPr lang="en-US" sz="1600" b="1" dirty="0">
                <a:solidFill>
                  <a:schemeClr val="tx1"/>
                </a:solidFill>
              </a:rPr>
              <a:t>(</a:t>
            </a:r>
            <a:r>
              <a:rPr lang="en-US" sz="1600" b="1" dirty="0" err="1">
                <a:solidFill>
                  <a:schemeClr val="tx1"/>
                </a:solidFill>
              </a:rPr>
              <a:t>Munnell</a:t>
            </a:r>
            <a:r>
              <a:rPr lang="en-US" sz="1600" b="1" dirty="0">
                <a:solidFill>
                  <a:schemeClr val="tx1"/>
                </a:solidFill>
              </a:rPr>
              <a:t> et al., 2012)</a:t>
            </a:r>
            <a:r>
              <a:rPr lang="en-US" sz="1800" b="1" dirty="0">
                <a:solidFill>
                  <a:schemeClr val="tx1"/>
                </a:solidFill>
              </a:rPr>
              <a:t> </a:t>
            </a:r>
            <a:endParaRPr lang="en-US" sz="2400" b="1" dirty="0">
              <a:solidFill>
                <a:schemeClr val="tx1"/>
              </a:solidFill>
            </a:endParaRPr>
          </a:p>
        </p:txBody>
      </p:sp>
      <p:sp>
        <p:nvSpPr>
          <p:cNvPr id="6" name="TextBox 5">
            <a:extLst>
              <a:ext uri="{FF2B5EF4-FFF2-40B4-BE49-F238E27FC236}">
                <a16:creationId xmlns:a16="http://schemas.microsoft.com/office/drawing/2014/main" id="{109DCDE8-9C97-4C29-8FE8-7D9B0BF6B225}"/>
              </a:ext>
            </a:extLst>
          </p:cNvPr>
          <p:cNvSpPr txBox="1"/>
          <p:nvPr/>
        </p:nvSpPr>
        <p:spPr>
          <a:xfrm>
            <a:off x="8409711" y="1935692"/>
            <a:ext cx="3790233" cy="830997"/>
          </a:xfrm>
          <a:prstGeom prst="rect">
            <a:avLst/>
          </a:prstGeom>
          <a:solidFill>
            <a:schemeClr val="bg1"/>
          </a:solidFill>
        </p:spPr>
        <p:txBody>
          <a:bodyPr wrap="square" rtlCol="0">
            <a:spAutoFit/>
          </a:bodyPr>
          <a:lstStyle/>
          <a:p>
            <a:pPr lvl="0" algn="ctr" eaLnBrk="0" fontAlgn="base" hangingPunct="0">
              <a:spcBef>
                <a:spcPct val="0"/>
              </a:spcBef>
              <a:spcAft>
                <a:spcPct val="0"/>
              </a:spcAft>
            </a:pPr>
            <a:r>
              <a:rPr lang="en-US" altLang="en-US" sz="1600" b="1" dirty="0">
                <a:latin typeface="Arial" panose="020B0604020202020204" pitchFamily="34" charset="0"/>
              </a:rPr>
              <a:t>FY14 144 Plans Total Pension Liabilities in Trillions</a:t>
            </a:r>
          </a:p>
          <a:p>
            <a:pPr lvl="0" algn="ctr" eaLnBrk="0" fontAlgn="base" hangingPunct="0">
              <a:spcBef>
                <a:spcPct val="0"/>
              </a:spcBef>
              <a:spcAft>
                <a:spcPct val="0"/>
              </a:spcAft>
            </a:pPr>
            <a:r>
              <a:rPr lang="en-US" altLang="en-US" sz="1600" b="1" dirty="0">
                <a:latin typeface="Arial" panose="020B0604020202020204" pitchFamily="34" charset="0"/>
              </a:rPr>
              <a:t>(Weinberg &amp; Norcross, 2017) </a:t>
            </a:r>
          </a:p>
        </p:txBody>
      </p:sp>
      <p:sp>
        <p:nvSpPr>
          <p:cNvPr id="7" name="TextBox 6">
            <a:extLst>
              <a:ext uri="{FF2B5EF4-FFF2-40B4-BE49-F238E27FC236}">
                <a16:creationId xmlns:a16="http://schemas.microsoft.com/office/drawing/2014/main" id="{210E0094-8080-4724-B6EF-99CA2738FAF9}"/>
              </a:ext>
            </a:extLst>
          </p:cNvPr>
          <p:cNvSpPr txBox="1"/>
          <p:nvPr/>
        </p:nvSpPr>
        <p:spPr>
          <a:xfrm>
            <a:off x="7916602" y="3029418"/>
            <a:ext cx="1656634" cy="584775"/>
          </a:xfrm>
          <a:prstGeom prst="rect">
            <a:avLst/>
          </a:prstGeom>
          <a:solidFill>
            <a:schemeClr val="bg1"/>
          </a:solidFill>
        </p:spPr>
        <p:txBody>
          <a:bodyPr wrap="square" rtlCol="0">
            <a:spAutoFit/>
          </a:bodyPr>
          <a:lstStyle/>
          <a:p>
            <a:pPr algn="ctr"/>
            <a:r>
              <a:rPr lang="en-US" sz="1600" b="1" dirty="0"/>
              <a:t>Market estimate</a:t>
            </a:r>
          </a:p>
          <a:p>
            <a:pPr algn="ctr"/>
            <a:r>
              <a:rPr lang="en-US" sz="1600" b="1" dirty="0"/>
              <a:t> “risk free rate” </a:t>
            </a:r>
          </a:p>
        </p:txBody>
      </p:sp>
      <p:sp>
        <p:nvSpPr>
          <p:cNvPr id="8" name="TextBox 7">
            <a:extLst>
              <a:ext uri="{FF2B5EF4-FFF2-40B4-BE49-F238E27FC236}">
                <a16:creationId xmlns:a16="http://schemas.microsoft.com/office/drawing/2014/main" id="{1714386E-C4B6-4B6F-A948-9DEF8DEC9D94}"/>
              </a:ext>
            </a:extLst>
          </p:cNvPr>
          <p:cNvSpPr txBox="1"/>
          <p:nvPr/>
        </p:nvSpPr>
        <p:spPr>
          <a:xfrm>
            <a:off x="11485421" y="3123502"/>
            <a:ext cx="706578" cy="338554"/>
          </a:xfrm>
          <a:prstGeom prst="rect">
            <a:avLst/>
          </a:prstGeom>
          <a:solidFill>
            <a:schemeClr val="bg1"/>
          </a:solidFill>
        </p:spPr>
        <p:txBody>
          <a:bodyPr wrap="square" rtlCol="0">
            <a:spAutoFit/>
          </a:bodyPr>
          <a:lstStyle/>
          <a:p>
            <a:r>
              <a:rPr lang="en-US" sz="1600" b="1" dirty="0"/>
              <a:t>$4.31</a:t>
            </a:r>
          </a:p>
        </p:txBody>
      </p:sp>
      <p:sp>
        <p:nvSpPr>
          <p:cNvPr id="9" name="TextBox 8">
            <a:extLst>
              <a:ext uri="{FF2B5EF4-FFF2-40B4-BE49-F238E27FC236}">
                <a16:creationId xmlns:a16="http://schemas.microsoft.com/office/drawing/2014/main" id="{940C4DD7-A45E-4F6D-AC08-2F325699192E}"/>
              </a:ext>
            </a:extLst>
          </p:cNvPr>
          <p:cNvSpPr txBox="1"/>
          <p:nvPr/>
        </p:nvSpPr>
        <p:spPr>
          <a:xfrm>
            <a:off x="8167509" y="4287712"/>
            <a:ext cx="1405727" cy="584775"/>
          </a:xfrm>
          <a:prstGeom prst="rect">
            <a:avLst/>
          </a:prstGeom>
          <a:solidFill>
            <a:schemeClr val="bg1"/>
          </a:solidFill>
        </p:spPr>
        <p:txBody>
          <a:bodyPr wrap="square" rtlCol="0">
            <a:spAutoFit/>
          </a:bodyPr>
          <a:lstStyle/>
          <a:p>
            <a:pPr algn="ctr"/>
            <a:r>
              <a:rPr lang="en-US" sz="1600" b="1" dirty="0"/>
              <a:t>GASB 67</a:t>
            </a:r>
          </a:p>
          <a:p>
            <a:pPr algn="ctr"/>
            <a:endParaRPr lang="en-US" sz="1600" b="1" dirty="0"/>
          </a:p>
        </p:txBody>
      </p:sp>
      <p:sp>
        <p:nvSpPr>
          <p:cNvPr id="10" name="TextBox 9">
            <a:extLst>
              <a:ext uri="{FF2B5EF4-FFF2-40B4-BE49-F238E27FC236}">
                <a16:creationId xmlns:a16="http://schemas.microsoft.com/office/drawing/2014/main" id="{81FA6871-6679-4109-9885-019447CB645E}"/>
              </a:ext>
            </a:extLst>
          </p:cNvPr>
          <p:cNvSpPr txBox="1"/>
          <p:nvPr/>
        </p:nvSpPr>
        <p:spPr>
          <a:xfrm>
            <a:off x="10568066" y="4305048"/>
            <a:ext cx="754056" cy="338554"/>
          </a:xfrm>
          <a:prstGeom prst="rect">
            <a:avLst/>
          </a:prstGeom>
          <a:solidFill>
            <a:schemeClr val="bg1"/>
          </a:solidFill>
        </p:spPr>
        <p:txBody>
          <a:bodyPr wrap="square" rtlCol="0">
            <a:spAutoFit/>
          </a:bodyPr>
          <a:lstStyle/>
          <a:p>
            <a:r>
              <a:rPr lang="en-US" sz="1600" b="1" dirty="0"/>
              <a:t>$2.23</a:t>
            </a:r>
          </a:p>
        </p:txBody>
      </p:sp>
      <p:sp>
        <p:nvSpPr>
          <p:cNvPr id="11" name="TextBox 10">
            <a:extLst>
              <a:ext uri="{FF2B5EF4-FFF2-40B4-BE49-F238E27FC236}">
                <a16:creationId xmlns:a16="http://schemas.microsoft.com/office/drawing/2014/main" id="{E2081EB5-CA6F-4885-B8E8-B1BBB8B41790}"/>
              </a:ext>
            </a:extLst>
          </p:cNvPr>
          <p:cNvSpPr txBox="1"/>
          <p:nvPr/>
        </p:nvSpPr>
        <p:spPr>
          <a:xfrm>
            <a:off x="8299635" y="5427603"/>
            <a:ext cx="1273601" cy="584775"/>
          </a:xfrm>
          <a:prstGeom prst="rect">
            <a:avLst/>
          </a:prstGeom>
          <a:solidFill>
            <a:schemeClr val="bg1"/>
          </a:solidFill>
        </p:spPr>
        <p:txBody>
          <a:bodyPr wrap="square" rtlCol="0">
            <a:spAutoFit/>
          </a:bodyPr>
          <a:lstStyle/>
          <a:p>
            <a:pPr algn="ctr"/>
            <a:r>
              <a:rPr lang="en-US" sz="1600" b="1" dirty="0"/>
              <a:t>GASB </a:t>
            </a:r>
          </a:p>
          <a:p>
            <a:pPr algn="ctr"/>
            <a:r>
              <a:rPr lang="en-US" sz="1600" b="1" dirty="0"/>
              <a:t>25</a:t>
            </a:r>
          </a:p>
        </p:txBody>
      </p:sp>
      <p:sp>
        <p:nvSpPr>
          <p:cNvPr id="12" name="TextBox 11">
            <a:extLst>
              <a:ext uri="{FF2B5EF4-FFF2-40B4-BE49-F238E27FC236}">
                <a16:creationId xmlns:a16="http://schemas.microsoft.com/office/drawing/2014/main" id="{BF14E3CF-2ED6-481F-94E0-4D5C6B92B75B}"/>
              </a:ext>
            </a:extLst>
          </p:cNvPr>
          <p:cNvSpPr txBox="1"/>
          <p:nvPr/>
        </p:nvSpPr>
        <p:spPr>
          <a:xfrm>
            <a:off x="10540356" y="5550714"/>
            <a:ext cx="754056" cy="338554"/>
          </a:xfrm>
          <a:prstGeom prst="rect">
            <a:avLst/>
          </a:prstGeom>
          <a:solidFill>
            <a:schemeClr val="bg1"/>
          </a:solidFill>
        </p:spPr>
        <p:txBody>
          <a:bodyPr wrap="square" rtlCol="0">
            <a:spAutoFit/>
          </a:bodyPr>
          <a:lstStyle/>
          <a:p>
            <a:r>
              <a:rPr lang="en-US" sz="1600" b="1" dirty="0"/>
              <a:t>$2.12</a:t>
            </a:r>
          </a:p>
        </p:txBody>
      </p:sp>
      <p:pic>
        <p:nvPicPr>
          <p:cNvPr id="13" name="Audio 12">
            <a:hlinkClick r:id="" action="ppaction://media"/>
            <a:extLst>
              <a:ext uri="{FF2B5EF4-FFF2-40B4-BE49-F238E27FC236}">
                <a16:creationId xmlns:a16="http://schemas.microsoft.com/office/drawing/2014/main" id="{9AD6D2FB-B8EB-48F8-AD72-4B859E5EDA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2150700"/>
      </p:ext>
    </p:extLst>
  </p:cSld>
  <p:clrMapOvr>
    <a:masterClrMapping/>
  </p:clrMapOvr>
  <mc:AlternateContent xmlns:mc="http://schemas.openxmlformats.org/markup-compatibility/2006">
    <mc:Choice xmlns:p14="http://schemas.microsoft.com/office/powerpoint/2010/main" Requires="p14">
      <p:transition spd="slow" p14:dur="2000" advTm="405091"/>
    </mc:Choice>
    <mc:Fallback>
      <p:transition spd="slow" advTm="40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
</p:tagLst>
</file>

<file path=ppt/tags/tag2.xml><?xml version="1.0" encoding="utf-8"?>
<p:tagLst xmlns:a="http://schemas.openxmlformats.org/drawingml/2006/main" xmlns:r="http://schemas.openxmlformats.org/officeDocument/2006/relationships" xmlns:p="http://schemas.openxmlformats.org/presentationml/2006/main">
  <p:tag name="TIMING" val="|24.2|155.5|75.6|158|57.8|7"/>
</p:tagLst>
</file>

<file path=ppt/tags/tag3.xml><?xml version="1.0" encoding="utf-8"?>
<p:tagLst xmlns:a="http://schemas.openxmlformats.org/drawingml/2006/main" xmlns:r="http://schemas.openxmlformats.org/officeDocument/2006/relationships" xmlns:p="http://schemas.openxmlformats.org/presentationml/2006/main">
  <p:tag name="TIMING" val="|10.9|6.1|63.5|148.3"/>
</p:tagLst>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2497</Words>
  <PresentationFormat>Widescreen</PresentationFormat>
  <Paragraphs>150</Paragraphs>
  <Slides>13</Slides>
  <Notes>6</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Bookman Old Style</vt:lpstr>
      <vt:lpstr>Calibri</vt:lpstr>
      <vt:lpstr>Franklin Gothic Book</vt:lpstr>
      <vt:lpstr>1_RetrospectVTI</vt:lpstr>
      <vt:lpstr> Challenges in Analysing Fiscal Health of Public Pension Plans in the U.S.</vt:lpstr>
      <vt:lpstr>“From the town of Detroit where my job is secure yeah Secure in the fact now that it's gone for good yeah So I'll scrimp and I'll scrape at this pension I saved So it should be gone by the end of the day Yeah the power's out Is there no luck in sight? Yeah the power's out Hope it's just for the night Yeah the power's out Another kick in the head I'm so poor at this living I'd be richer off ….”</vt:lpstr>
      <vt:lpstr>How Safe Is My Public Pension?</vt:lpstr>
      <vt:lpstr>How Most (Non-Federal) U.S. Public Pension Plans (PPPs) Work</vt:lpstr>
      <vt:lpstr>Speaking of PPPs and  Funding </vt:lpstr>
      <vt:lpstr>Three Major Challenges in Reporting PPP Fiscal Health</vt:lpstr>
      <vt:lpstr>Then COVID-19 Hit!</vt:lpstr>
      <vt:lpstr>The Data</vt:lpstr>
      <vt:lpstr>GASB 25 &amp; 27 vs. 67 &amp; 68</vt:lpstr>
      <vt:lpstr>Is There a Better Way to Evaluate Fiscal Health? </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2020-05-13T10:52:05Z</dcterms:created>
  <dcterms:modified xsi:type="dcterms:W3CDTF">2020-06-20T13:08:37Z</dcterms:modified>
</cp:coreProperties>
</file>